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8.xml" ContentType="application/vnd.openxmlformats-officedocument.presentationml.tags+xml"/>
  <Override PartName="/ppt/notesSlides/notesSlide30.xml" ContentType="application/vnd.openxmlformats-officedocument.presentationml.notesSlide+xml"/>
  <Override PartName="/ppt/tags/tag19.xml" ContentType="application/vnd.openxmlformats-officedocument.presentationml.tags+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28.xml" ContentType="application/vnd.openxmlformats-officedocument.presentationml.tags+xml"/>
  <Override PartName="/ppt/notesSlides/notesSlide42.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0.xml" ContentType="application/vnd.openxmlformats-officedocument.presentationml.tags+xml"/>
  <Override PartName="/ppt/notesSlides/notesSlide47.xml" ContentType="application/vnd.openxmlformats-officedocument.presentationml.notesSlide+xml"/>
  <Override PartName="/ppt/tags/tag31.xml" ContentType="application/vnd.openxmlformats-officedocument.presentationml.tags+xml"/>
  <Override PartName="/ppt/notesSlides/notesSlide48.xml" ContentType="application/vnd.openxmlformats-officedocument.presentationml.notesSlide+xml"/>
  <Override PartName="/ppt/tags/tag32.xml" ContentType="application/vnd.openxmlformats-officedocument.presentationml.tags+xml"/>
  <Override PartName="/ppt/notesSlides/notesSlide49.xml" ContentType="application/vnd.openxmlformats-officedocument.presentationml.notesSlide+xml"/>
  <Override PartName="/ppt/tags/tag33.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34.xml" ContentType="application/vnd.openxmlformats-officedocument.presentationml.tags+xml"/>
  <Override PartName="/ppt/notesSlides/notesSlide54.xml" ContentType="application/vnd.openxmlformats-officedocument.presentationml.notesSlide+xml"/>
  <Override PartName="/ppt/tags/tag35.xml" ContentType="application/vnd.openxmlformats-officedocument.presentationml.tags+xml"/>
  <Override PartName="/ppt/notesSlides/notesSlide55.xml" ContentType="application/vnd.openxmlformats-officedocument.presentationml.notesSlide+xml"/>
  <Override PartName="/ppt/tags/tag36.xml" ContentType="application/vnd.openxmlformats-officedocument.presentationml.tags+xml"/>
  <Override PartName="/ppt/notesSlides/notesSlide56.xml" ContentType="application/vnd.openxmlformats-officedocument.presentationml.notesSlide+xml"/>
  <Override PartName="/ppt/tags/tag37.xml" ContentType="application/vnd.openxmlformats-officedocument.presentationml.tags+xml"/>
  <Override PartName="/ppt/notesSlides/notesSlide57.xml" ContentType="application/vnd.openxmlformats-officedocument.presentationml.notesSlide+xml"/>
  <Override PartName="/ppt/tags/tag38.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39.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40.xml" ContentType="application/vnd.openxmlformats-officedocument.presentationml.tags+xml"/>
  <Override PartName="/ppt/notesSlides/notesSlide64.xml" ContentType="application/vnd.openxmlformats-officedocument.presentationml.notesSlide+xml"/>
  <Override PartName="/ppt/tags/tag41.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42.xml" ContentType="application/vnd.openxmlformats-officedocument.presentationml.tags+xml"/>
  <Override PartName="/ppt/notesSlides/notesSlide69.xml" ContentType="application/vnd.openxmlformats-officedocument.presentationml.notesSlide+xml"/>
  <Override PartName="/ppt/tags/tag43.xml" ContentType="application/vnd.openxmlformats-officedocument.presentationml.tags+xml"/>
  <Override PartName="/ppt/notesSlides/notesSlide70.xml" ContentType="application/vnd.openxmlformats-officedocument.presentationml.notesSlide+xml"/>
  <Override PartName="/ppt/tags/tag44.xml" ContentType="application/vnd.openxmlformats-officedocument.presentationml.tags+xml"/>
  <Override PartName="/ppt/notesSlides/notesSlide71.xml" ContentType="application/vnd.openxmlformats-officedocument.presentationml.notesSlide+xml"/>
  <Override PartName="/ppt/tags/tag45.xml" ContentType="application/vnd.openxmlformats-officedocument.presentationml.tags+xml"/>
  <Override PartName="/ppt/notesSlides/notesSlide72.xml" ContentType="application/vnd.openxmlformats-officedocument.presentationml.notesSlide+xml"/>
  <Override PartName="/ppt/tags/tag46.xml" ContentType="application/vnd.openxmlformats-officedocument.presentationml.tags+xml"/>
  <Override PartName="/ppt/notesSlides/notesSlide73.xml" ContentType="application/vnd.openxmlformats-officedocument.presentationml.notesSlide+xml"/>
  <Override PartName="/ppt/tags/tag47.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48.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49.xml" ContentType="application/vnd.openxmlformats-officedocument.presentationml.tags+xml"/>
  <Override PartName="/ppt/notesSlides/notesSlide81.xml" ContentType="application/vnd.openxmlformats-officedocument.presentationml.notesSlide+xml"/>
  <Override PartName="/ppt/tags/tag50.xml" ContentType="application/vnd.openxmlformats-officedocument.presentationml.tags+xml"/>
  <Override PartName="/ppt/notesSlides/notesSlide82.xml" ContentType="application/vnd.openxmlformats-officedocument.presentationml.notesSlide+xml"/>
  <Override PartName="/ppt/tags/tag51.xml" ContentType="application/vnd.openxmlformats-officedocument.presentationml.tags+xml"/>
  <Override PartName="/ppt/notesSlides/notesSlide83.xml" ContentType="application/vnd.openxmlformats-officedocument.presentationml.notesSlide+xml"/>
  <Override PartName="/ppt/tags/tag52.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53.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54.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55.xml" ContentType="application/vnd.openxmlformats-officedocument.presentationml.tags+xml"/>
  <Override PartName="/ppt/notesSlides/notesSlide94.xml" ContentType="application/vnd.openxmlformats-officedocument.presentationml.notesSlide+xml"/>
  <Override PartName="/ppt/tags/tag56.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57.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ags/tag58.xml" ContentType="application/vnd.openxmlformats-officedocument.presentationml.tags+xml"/>
  <Override PartName="/ppt/notesSlides/notesSlide101.xml" ContentType="application/vnd.openxmlformats-officedocument.presentationml.notesSlide+xml"/>
  <Override PartName="/ppt/tags/tag59.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60.xml" ContentType="application/vnd.openxmlformats-officedocument.presentationml.tags+xml"/>
  <Override PartName="/ppt/notesSlides/notesSlide104.xml" ContentType="application/vnd.openxmlformats-officedocument.presentationml.notesSlide+xml"/>
  <Override PartName="/ppt/tags/tag61.xml" ContentType="application/vnd.openxmlformats-officedocument.presentationml.tags+xml"/>
  <Override PartName="/ppt/notesSlides/notesSlide105.xml" ContentType="application/vnd.openxmlformats-officedocument.presentationml.notesSlide+xml"/>
  <Override PartName="/ppt/tags/tag62.xml" ContentType="application/vnd.openxmlformats-officedocument.presentationml.tags+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tags/tag63.xml" ContentType="application/vnd.openxmlformats-officedocument.presentationml.tag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tags/tag64.xml" ContentType="application/vnd.openxmlformats-officedocument.presentationml.tags+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tags/tag65.xml" ContentType="application/vnd.openxmlformats-officedocument.presentationml.tags+xml"/>
  <Override PartName="/ppt/notesSlides/notesSlide118.xml" ContentType="application/vnd.openxmlformats-officedocument.presentationml.notesSlide+xml"/>
  <Override PartName="/ppt/tags/tag66.xml" ContentType="application/vnd.openxmlformats-officedocument.presentationml.tags+xml"/>
  <Override PartName="/ppt/notesSlides/notesSlide119.xml" ContentType="application/vnd.openxmlformats-officedocument.presentationml.notesSlide+xml"/>
  <Override PartName="/ppt/tags/tag67.xml" ContentType="application/vnd.openxmlformats-officedocument.presentationml.tags+xml"/>
  <Override PartName="/ppt/notesSlides/notesSlide120.xml" ContentType="application/vnd.openxmlformats-officedocument.presentationml.notesSlide+xml"/>
  <Override PartName="/ppt/tags/tag68.xml" ContentType="application/vnd.openxmlformats-officedocument.presentationml.tags+xml"/>
  <Override PartName="/ppt/notesSlides/notesSlide121.xml" ContentType="application/vnd.openxmlformats-officedocument.presentationml.notesSlide+xml"/>
  <Override PartName="/ppt/tags/tag69.xml" ContentType="application/vnd.openxmlformats-officedocument.presentationml.tags+xml"/>
  <Override PartName="/ppt/notesSlides/notesSlide122.xml" ContentType="application/vnd.openxmlformats-officedocument.presentationml.notesSlide+xml"/>
  <Override PartName="/ppt/tags/tag70.xml" ContentType="application/vnd.openxmlformats-officedocument.presentationml.tags+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4" r:id="rId1"/>
    <p:sldMasterId id="2147483786" r:id="rId2"/>
  </p:sldMasterIdLst>
  <p:notesMasterIdLst>
    <p:notesMasterId r:id="rId126"/>
  </p:notesMasterIdLst>
  <p:handoutMasterIdLst>
    <p:handoutMasterId r:id="rId127"/>
  </p:handoutMasterIdLst>
  <p:sldIdLst>
    <p:sldId id="1326" r:id="rId3"/>
    <p:sldId id="1327" r:id="rId4"/>
    <p:sldId id="1329" r:id="rId5"/>
    <p:sldId id="652" r:id="rId6"/>
    <p:sldId id="1134" r:id="rId7"/>
    <p:sldId id="1175" r:id="rId8"/>
    <p:sldId id="1176" r:id="rId9"/>
    <p:sldId id="1179" r:id="rId10"/>
    <p:sldId id="1153" r:id="rId11"/>
    <p:sldId id="1289" r:id="rId12"/>
    <p:sldId id="1341" r:id="rId13"/>
    <p:sldId id="1162" r:id="rId14"/>
    <p:sldId id="1294" r:id="rId15"/>
    <p:sldId id="1164" r:id="rId16"/>
    <p:sldId id="1173" r:id="rId17"/>
    <p:sldId id="1169" r:id="rId18"/>
    <p:sldId id="1170" r:id="rId19"/>
    <p:sldId id="1171" r:id="rId20"/>
    <p:sldId id="1370" r:id="rId21"/>
    <p:sldId id="1193" r:id="rId22"/>
    <p:sldId id="1330" r:id="rId23"/>
    <p:sldId id="1331" r:id="rId24"/>
    <p:sldId id="1130" r:id="rId25"/>
    <p:sldId id="1135" r:id="rId26"/>
    <p:sldId id="1210" r:id="rId27"/>
    <p:sldId id="1187" r:id="rId28"/>
    <p:sldId id="1136" r:id="rId29"/>
    <p:sldId id="1137" r:id="rId30"/>
    <p:sldId id="1184" r:id="rId31"/>
    <p:sldId id="1222" r:id="rId32"/>
    <p:sldId id="1191" r:id="rId33"/>
    <p:sldId id="1185" r:id="rId34"/>
    <p:sldId id="1189" r:id="rId35"/>
    <p:sldId id="1194" r:id="rId36"/>
    <p:sldId id="1332" r:id="rId37"/>
    <p:sldId id="1333" r:id="rId38"/>
    <p:sldId id="1334" r:id="rId39"/>
    <p:sldId id="1138" r:id="rId40"/>
    <p:sldId id="1139" r:id="rId41"/>
    <p:sldId id="1141" r:id="rId42"/>
    <p:sldId id="1140" r:id="rId43"/>
    <p:sldId id="1309" r:id="rId44"/>
    <p:sldId id="1310" r:id="rId45"/>
    <p:sldId id="1240" r:id="rId46"/>
    <p:sldId id="1197" r:id="rId47"/>
    <p:sldId id="1198" r:id="rId48"/>
    <p:sldId id="1199" r:id="rId49"/>
    <p:sldId id="1200" r:id="rId50"/>
    <p:sldId id="1195" r:id="rId51"/>
    <p:sldId id="1371" r:id="rId52"/>
    <p:sldId id="1230" r:id="rId53"/>
    <p:sldId id="1231" r:id="rId54"/>
    <p:sldId id="1225" r:id="rId55"/>
    <p:sldId id="1201" r:id="rId56"/>
    <p:sldId id="1295" r:id="rId57"/>
    <p:sldId id="1311" r:id="rId58"/>
    <p:sldId id="1203" r:id="rId59"/>
    <p:sldId id="1348" r:id="rId60"/>
    <p:sldId id="1206" r:id="rId61"/>
    <p:sldId id="1207" r:id="rId62"/>
    <p:sldId id="1349" r:id="rId63"/>
    <p:sldId id="1350" r:id="rId64"/>
    <p:sldId id="1351" r:id="rId65"/>
    <p:sldId id="1352" r:id="rId66"/>
    <p:sldId id="1312" r:id="rId67"/>
    <p:sldId id="1335" r:id="rId68"/>
    <p:sldId id="1336" r:id="rId69"/>
    <p:sldId id="1337" r:id="rId70"/>
    <p:sldId id="1177" r:id="rId71"/>
    <p:sldId id="1353" r:id="rId72"/>
    <p:sldId id="1313" r:id="rId73"/>
    <p:sldId id="1182" r:id="rId74"/>
    <p:sldId id="1372" r:id="rId75"/>
    <p:sldId id="1373" r:id="rId76"/>
    <p:sldId id="1211" r:id="rId77"/>
    <p:sldId id="1257" r:id="rId78"/>
    <p:sldId id="1258" r:id="rId79"/>
    <p:sldId id="1260" r:id="rId80"/>
    <p:sldId id="1296" r:id="rId81"/>
    <p:sldId id="1297" r:id="rId82"/>
    <p:sldId id="1314" r:id="rId83"/>
    <p:sldId id="1306" r:id="rId84"/>
    <p:sldId id="1219" r:id="rId85"/>
    <p:sldId id="1142" r:id="rId86"/>
    <p:sldId id="1233" r:id="rId87"/>
    <p:sldId id="1234" r:id="rId88"/>
    <p:sldId id="1236" r:id="rId89"/>
    <p:sldId id="1237" r:id="rId90"/>
    <p:sldId id="1238" r:id="rId91"/>
    <p:sldId id="1354" r:id="rId92"/>
    <p:sldId id="1355" r:id="rId93"/>
    <p:sldId id="1356" r:id="rId94"/>
    <p:sldId id="1357" r:id="rId95"/>
    <p:sldId id="1239" r:id="rId96"/>
    <p:sldId id="1270" r:id="rId97"/>
    <p:sldId id="1271" r:id="rId98"/>
    <p:sldId id="1242" r:id="rId99"/>
    <p:sldId id="1338" r:id="rId100"/>
    <p:sldId id="1339" r:id="rId101"/>
    <p:sldId id="1340" r:id="rId102"/>
    <p:sldId id="1318" r:id="rId103"/>
    <p:sldId id="1246" r:id="rId104"/>
    <p:sldId id="1272" r:id="rId105"/>
    <p:sldId id="1319" r:id="rId106"/>
    <p:sldId id="1358" r:id="rId107"/>
    <p:sldId id="1359" r:id="rId108"/>
    <p:sldId id="1360" r:id="rId109"/>
    <p:sldId id="1361" r:id="rId110"/>
    <p:sldId id="1362" r:id="rId111"/>
    <p:sldId id="1363" r:id="rId112"/>
    <p:sldId id="1364" r:id="rId113"/>
    <p:sldId id="1267" r:id="rId114"/>
    <p:sldId id="1266" r:id="rId115"/>
    <p:sldId id="1320" r:id="rId116"/>
    <p:sldId id="1268" r:id="rId117"/>
    <p:sldId id="1275" r:id="rId118"/>
    <p:sldId id="1286" r:id="rId119"/>
    <p:sldId id="1368" r:id="rId120"/>
    <p:sldId id="1366" r:id="rId121"/>
    <p:sldId id="1367" r:id="rId122"/>
    <p:sldId id="1288" r:id="rId123"/>
    <p:sldId id="1276" r:id="rId124"/>
    <p:sldId id="1369" r:id="rId1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3015F7"/>
    <a:srgbClr val="FF99CC"/>
    <a:srgbClr val="EEEE12"/>
    <a:srgbClr val="E3DA1D"/>
    <a:srgbClr val="FF3300"/>
    <a:srgbClr val="FF7C80"/>
    <a:srgbClr val="EF7341"/>
    <a:srgbClr val="211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522" autoAdjust="0"/>
    <p:restoredTop sz="67972" autoAdjust="0"/>
  </p:normalViewPr>
  <p:slideViewPr>
    <p:cSldViewPr snapToGrid="0">
      <p:cViewPr varScale="1">
        <p:scale>
          <a:sx n="78" d="100"/>
          <a:sy n="78" d="100"/>
        </p:scale>
        <p:origin x="2166" y="54"/>
      </p:cViewPr>
      <p:guideLst>
        <p:guide orient="horz" pos="2160"/>
        <p:guide pos="2880"/>
      </p:guideLst>
    </p:cSldViewPr>
  </p:slideViewPr>
  <p:notesTextViewPr>
    <p:cViewPr>
      <p:scale>
        <a:sx n="200" d="100"/>
        <a:sy n="200" d="100"/>
      </p:scale>
      <p:origin x="0" y="0"/>
    </p:cViewPr>
  </p:notesTextViewPr>
  <p:notesViewPr>
    <p:cSldViewPr snapToGrid="0">
      <p:cViewPr varScale="1">
        <p:scale>
          <a:sx n="78" d="100"/>
          <a:sy n="78" d="100"/>
        </p:scale>
        <p:origin x="4074" y="10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4497"/>
          </a:xfrm>
          <a:prstGeom prst="rect">
            <a:avLst/>
          </a:prstGeom>
        </p:spPr>
        <p:txBody>
          <a:bodyPr vert="horz" lIns="90330" tIns="45165" rIns="90330" bIns="45165" rtlCol="0"/>
          <a:lstStyle>
            <a:lvl1pPr algn="l">
              <a:defRPr sz="1100"/>
            </a:lvl1pPr>
          </a:lstStyle>
          <a:p>
            <a:endParaRPr kumimoji="1" lang="ja-JP" altLang="en-US" dirty="0">
              <a:ea typeface="游ゴシック" panose="020B0400000000000000" pitchFamily="50" charset="-128"/>
            </a:endParaRPr>
          </a:p>
        </p:txBody>
      </p:sp>
      <p:sp>
        <p:nvSpPr>
          <p:cNvPr id="3" name="日付プレースホルダー 2"/>
          <p:cNvSpPr>
            <a:spLocks noGrp="1"/>
          </p:cNvSpPr>
          <p:nvPr>
            <p:ph type="dt" sz="quarter" idx="1"/>
          </p:nvPr>
        </p:nvSpPr>
        <p:spPr>
          <a:xfrm>
            <a:off x="3815374" y="0"/>
            <a:ext cx="2918830" cy="494497"/>
          </a:xfrm>
          <a:prstGeom prst="rect">
            <a:avLst/>
          </a:prstGeom>
        </p:spPr>
        <p:txBody>
          <a:bodyPr vert="horz" lIns="90330" tIns="45165" rIns="90330" bIns="45165" rtlCol="0"/>
          <a:lstStyle>
            <a:lvl1pPr algn="r">
              <a:defRPr sz="1100"/>
            </a:lvl1pPr>
          </a:lstStyle>
          <a:p>
            <a:fld id="{2AB0476C-EDA7-4CFD-8B57-6D7477525B20}" type="datetimeFigureOut">
              <a:rPr kumimoji="1" lang="ja-JP" altLang="en-US" smtClean="0">
                <a:ea typeface="游ゴシック" panose="020B0400000000000000" pitchFamily="50" charset="-128"/>
              </a:rPr>
              <a:t>2024/2/6</a:t>
            </a:fld>
            <a:endParaRPr kumimoji="1" lang="ja-JP" altLang="en-US" dirty="0">
              <a:ea typeface="游ゴシック" panose="020B0400000000000000" pitchFamily="50" charset="-128"/>
            </a:endParaRPr>
          </a:p>
        </p:txBody>
      </p:sp>
      <p:sp>
        <p:nvSpPr>
          <p:cNvPr id="4" name="フッター プレースホルダー 3"/>
          <p:cNvSpPr>
            <a:spLocks noGrp="1"/>
          </p:cNvSpPr>
          <p:nvPr>
            <p:ph type="ftr" sz="quarter" idx="2"/>
          </p:nvPr>
        </p:nvSpPr>
        <p:spPr>
          <a:xfrm>
            <a:off x="1" y="9371817"/>
            <a:ext cx="2918830" cy="494497"/>
          </a:xfrm>
          <a:prstGeom prst="rect">
            <a:avLst/>
          </a:prstGeom>
        </p:spPr>
        <p:txBody>
          <a:bodyPr vert="horz" lIns="90330" tIns="45165" rIns="90330" bIns="45165" rtlCol="0" anchor="b"/>
          <a:lstStyle>
            <a:lvl1pPr algn="l">
              <a:defRPr sz="1100"/>
            </a:lvl1pPr>
          </a:lstStyle>
          <a:p>
            <a:endParaRPr kumimoji="1" lang="ja-JP" altLang="en-US" dirty="0">
              <a:ea typeface="游ゴシック" panose="020B0400000000000000" pitchFamily="50" charset="-128"/>
            </a:endParaRPr>
          </a:p>
        </p:txBody>
      </p:sp>
      <p:sp>
        <p:nvSpPr>
          <p:cNvPr id="5" name="スライド番号プレースホルダー 4"/>
          <p:cNvSpPr>
            <a:spLocks noGrp="1"/>
          </p:cNvSpPr>
          <p:nvPr>
            <p:ph type="sldNum" sz="quarter" idx="3"/>
          </p:nvPr>
        </p:nvSpPr>
        <p:spPr>
          <a:xfrm>
            <a:off x="3815374" y="9371817"/>
            <a:ext cx="2918830" cy="494497"/>
          </a:xfrm>
          <a:prstGeom prst="rect">
            <a:avLst/>
          </a:prstGeom>
        </p:spPr>
        <p:txBody>
          <a:bodyPr vert="horz" lIns="90330" tIns="45165" rIns="90330" bIns="45165" rtlCol="0" anchor="b"/>
          <a:lstStyle>
            <a:lvl1pPr algn="r">
              <a:defRPr sz="1100"/>
            </a:lvl1pPr>
          </a:lstStyle>
          <a:p>
            <a:fld id="{949B3FD1-1FBC-4C12-AF30-504B99312FEF}" type="slidenum">
              <a:rPr kumimoji="1" lang="ja-JP" altLang="en-US" smtClean="0">
                <a:ea typeface="游ゴシック" panose="020B0400000000000000" pitchFamily="50" charset="-128"/>
              </a:rPr>
              <a:t>‹#›</a:t>
            </a:fld>
            <a:endParaRPr kumimoji="1" lang="ja-JP" altLang="en-US" dirty="0">
              <a:ea typeface="游ゴシック" panose="020B0400000000000000" pitchFamily="50" charset="-128"/>
            </a:endParaRPr>
          </a:p>
        </p:txBody>
      </p:sp>
    </p:spTree>
    <p:extLst>
      <p:ext uri="{BB962C8B-B14F-4D97-AF65-F5344CB8AC3E}">
        <p14:creationId xmlns:p14="http://schemas.microsoft.com/office/powerpoint/2010/main" val="299007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4853" tIns="47426" rIns="94853" bIns="47426" rtlCol="0"/>
          <a:lstStyle>
            <a:lvl1pPr algn="l">
              <a:defRPr sz="1200">
                <a:ea typeface="游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5374" y="0"/>
            <a:ext cx="2918830" cy="495029"/>
          </a:xfrm>
          <a:prstGeom prst="rect">
            <a:avLst/>
          </a:prstGeom>
        </p:spPr>
        <p:txBody>
          <a:bodyPr vert="horz" lIns="94853" tIns="47426" rIns="94853" bIns="47426" rtlCol="0"/>
          <a:lstStyle>
            <a:lvl1pPr algn="r">
              <a:defRPr sz="1200">
                <a:ea typeface="游ゴシック" panose="020B0400000000000000" pitchFamily="50" charset="-128"/>
              </a:defRPr>
            </a:lvl1pPr>
          </a:lstStyle>
          <a:p>
            <a:fld id="{F11A7460-EA02-44F1-B2F2-DDECBF73E565}" type="datetimeFigureOut">
              <a:rPr lang="ja-JP" altLang="en-US" smtClean="0"/>
              <a:pPr/>
              <a:t>2024/2/6</a:t>
            </a:fld>
            <a:endParaRPr lang="ja-JP" altLang="en-US" dirty="0"/>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4853" tIns="47426" rIns="94853" bIns="47426"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4853" tIns="47426" rIns="94853" bIns="4742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1287"/>
            <a:ext cx="2918830" cy="495028"/>
          </a:xfrm>
          <a:prstGeom prst="rect">
            <a:avLst/>
          </a:prstGeom>
        </p:spPr>
        <p:txBody>
          <a:bodyPr vert="horz" lIns="94853" tIns="47426" rIns="94853" bIns="47426" rtlCol="0" anchor="b"/>
          <a:lstStyle>
            <a:lvl1pPr algn="l">
              <a:defRPr sz="1200">
                <a:ea typeface="游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374" y="9371287"/>
            <a:ext cx="2918830" cy="495028"/>
          </a:xfrm>
          <a:prstGeom prst="rect">
            <a:avLst/>
          </a:prstGeom>
        </p:spPr>
        <p:txBody>
          <a:bodyPr vert="horz" lIns="94853" tIns="47426" rIns="94853" bIns="47426" rtlCol="0" anchor="b"/>
          <a:lstStyle>
            <a:lvl1pPr algn="r">
              <a:defRPr sz="1200">
                <a:ea typeface="游ゴシック" panose="020B0400000000000000" pitchFamily="50" charset="-128"/>
              </a:defRPr>
            </a:lvl1pPr>
          </a:lstStyle>
          <a:p>
            <a:fld id="{C3F888CB-CBE4-499B-AB51-B27E11D85C90}" type="slidenum">
              <a:rPr lang="ja-JP" altLang="en-US" smtClean="0"/>
              <a:pPr/>
              <a:t>‹#›</a:t>
            </a:fld>
            <a:endParaRPr lang="ja-JP" altLang="en-US" dirty="0"/>
          </a:p>
        </p:txBody>
      </p:sp>
    </p:spTree>
    <p:extLst>
      <p:ext uri="{BB962C8B-B14F-4D97-AF65-F5344CB8AC3E}">
        <p14:creationId xmlns:p14="http://schemas.microsoft.com/office/powerpoint/2010/main" val="35034743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mn-lt"/>
        <a:ea typeface="游ゴシック" panose="020B0400000000000000" pitchFamily="50" charset="-128"/>
        <a:cs typeface="+mn-cs"/>
      </a:defRPr>
    </a:lvl2pPr>
    <a:lvl3pPr marL="914400" algn="l" defTabSz="914400" rtl="0" eaLnBrk="1" latinLnBrk="0" hangingPunct="1">
      <a:defRPr kumimoji="1" sz="1200" kern="1200">
        <a:solidFill>
          <a:schemeClr val="tx1"/>
        </a:solidFill>
        <a:latin typeface="+mn-lt"/>
        <a:ea typeface="游ゴシック" panose="020B0400000000000000" pitchFamily="50" charset="-128"/>
        <a:cs typeface="+mn-cs"/>
      </a:defRPr>
    </a:lvl3pPr>
    <a:lvl4pPr marL="1371600" algn="l" defTabSz="914400" rtl="0" eaLnBrk="1" latinLnBrk="0" hangingPunct="1">
      <a:defRPr kumimoji="1" sz="1200" kern="1200">
        <a:solidFill>
          <a:schemeClr val="tx1"/>
        </a:solidFill>
        <a:latin typeface="+mn-lt"/>
        <a:ea typeface="游ゴシック" panose="020B0400000000000000" pitchFamily="50" charset="-128"/>
        <a:cs typeface="+mn-cs"/>
      </a:defRPr>
    </a:lvl4pPr>
    <a:lvl5pPr marL="1828800" algn="l" defTabSz="914400" rtl="0" eaLnBrk="1" latinLnBrk="0" hangingPunct="1">
      <a:defRPr kumimoji="1" sz="1200" kern="1200">
        <a:solidFill>
          <a:schemeClr val="tx1"/>
        </a:solidFill>
        <a:latin typeface="+mn-lt"/>
        <a:ea typeface="游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65FFDD6E-BD08-4936-9BD9-3819A70769CF}"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328157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a:t>
            </a:fld>
            <a:endParaRPr kumimoji="1" lang="ja-JP" altLang="en-US" dirty="0"/>
          </a:p>
        </p:txBody>
      </p:sp>
    </p:spTree>
    <p:extLst>
      <p:ext uri="{BB962C8B-B14F-4D97-AF65-F5344CB8AC3E}">
        <p14:creationId xmlns:p14="http://schemas.microsoft.com/office/powerpoint/2010/main" val="40556202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100</a:t>
            </a:fld>
            <a:endParaRPr kumimoji="1" lang="ja-JP" altLang="en-US" dirty="0"/>
          </a:p>
        </p:txBody>
      </p:sp>
    </p:spTree>
    <p:extLst>
      <p:ext uri="{BB962C8B-B14F-4D97-AF65-F5344CB8AC3E}">
        <p14:creationId xmlns:p14="http://schemas.microsoft.com/office/powerpoint/2010/main" val="18399305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101</a:t>
            </a:fld>
            <a:endParaRPr kumimoji="1" lang="ja-JP" altLang="en-US"/>
          </a:p>
        </p:txBody>
      </p:sp>
    </p:spTree>
    <p:extLst>
      <p:ext uri="{BB962C8B-B14F-4D97-AF65-F5344CB8AC3E}">
        <p14:creationId xmlns:p14="http://schemas.microsoft.com/office/powerpoint/2010/main" val="4154735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102</a:t>
            </a:fld>
            <a:endParaRPr kumimoji="1" lang="ja-JP" altLang="en-US" dirty="0"/>
          </a:p>
        </p:txBody>
      </p:sp>
    </p:spTree>
    <p:extLst>
      <p:ext uri="{BB962C8B-B14F-4D97-AF65-F5344CB8AC3E}">
        <p14:creationId xmlns:p14="http://schemas.microsoft.com/office/powerpoint/2010/main" val="10382678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103</a:t>
            </a:fld>
            <a:endParaRPr kumimoji="1" lang="ja-JP" altLang="en-US" dirty="0"/>
          </a:p>
        </p:txBody>
      </p:sp>
    </p:spTree>
    <p:extLst>
      <p:ext uri="{BB962C8B-B14F-4D97-AF65-F5344CB8AC3E}">
        <p14:creationId xmlns:p14="http://schemas.microsoft.com/office/powerpoint/2010/main" val="16280932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104</a:t>
            </a:fld>
            <a:endParaRPr kumimoji="1" lang="ja-JP" altLang="en-US"/>
          </a:p>
        </p:txBody>
      </p:sp>
    </p:spTree>
    <p:extLst>
      <p:ext uri="{BB962C8B-B14F-4D97-AF65-F5344CB8AC3E}">
        <p14:creationId xmlns:p14="http://schemas.microsoft.com/office/powerpoint/2010/main" val="253736058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105</a:t>
            </a:fld>
            <a:endParaRPr kumimoji="1" lang="ja-JP" altLang="en-US"/>
          </a:p>
        </p:txBody>
      </p:sp>
    </p:spTree>
    <p:extLst>
      <p:ext uri="{BB962C8B-B14F-4D97-AF65-F5344CB8AC3E}">
        <p14:creationId xmlns:p14="http://schemas.microsoft.com/office/powerpoint/2010/main" val="14006934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106</a:t>
            </a:fld>
            <a:endParaRPr kumimoji="1" lang="ja-JP" altLang="en-US"/>
          </a:p>
        </p:txBody>
      </p:sp>
    </p:spTree>
    <p:extLst>
      <p:ext uri="{BB962C8B-B14F-4D97-AF65-F5344CB8AC3E}">
        <p14:creationId xmlns:p14="http://schemas.microsoft.com/office/powerpoint/2010/main" val="9037663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107</a:t>
            </a:fld>
            <a:endParaRPr kumimoji="1" lang="ja-JP" altLang="en-US"/>
          </a:p>
        </p:txBody>
      </p:sp>
    </p:spTree>
    <p:extLst>
      <p:ext uri="{BB962C8B-B14F-4D97-AF65-F5344CB8AC3E}">
        <p14:creationId xmlns:p14="http://schemas.microsoft.com/office/powerpoint/2010/main" val="10760791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108</a:t>
            </a:fld>
            <a:endParaRPr kumimoji="1" lang="ja-JP" altLang="en-US"/>
          </a:p>
        </p:txBody>
      </p:sp>
    </p:spTree>
    <p:extLst>
      <p:ext uri="{BB962C8B-B14F-4D97-AF65-F5344CB8AC3E}">
        <p14:creationId xmlns:p14="http://schemas.microsoft.com/office/powerpoint/2010/main" val="189826663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109</a:t>
            </a:fld>
            <a:endParaRPr kumimoji="1" lang="ja-JP" altLang="en-US"/>
          </a:p>
        </p:txBody>
      </p:sp>
    </p:spTree>
    <p:extLst>
      <p:ext uri="{BB962C8B-B14F-4D97-AF65-F5344CB8AC3E}">
        <p14:creationId xmlns:p14="http://schemas.microsoft.com/office/powerpoint/2010/main" val="124437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a:t>
            </a:fld>
            <a:endParaRPr kumimoji="1" lang="ja-JP" altLang="en-US" dirty="0"/>
          </a:p>
        </p:txBody>
      </p:sp>
    </p:spTree>
    <p:extLst>
      <p:ext uri="{BB962C8B-B14F-4D97-AF65-F5344CB8AC3E}">
        <p14:creationId xmlns:p14="http://schemas.microsoft.com/office/powerpoint/2010/main" val="17842151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110</a:t>
            </a:fld>
            <a:endParaRPr kumimoji="1" lang="ja-JP" altLang="en-US"/>
          </a:p>
        </p:txBody>
      </p:sp>
    </p:spTree>
    <p:extLst>
      <p:ext uri="{BB962C8B-B14F-4D97-AF65-F5344CB8AC3E}">
        <p14:creationId xmlns:p14="http://schemas.microsoft.com/office/powerpoint/2010/main" val="8396964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111</a:t>
            </a:fld>
            <a:endParaRPr kumimoji="1" lang="ja-JP" altLang="en-US"/>
          </a:p>
        </p:txBody>
      </p:sp>
    </p:spTree>
    <p:extLst>
      <p:ext uri="{BB962C8B-B14F-4D97-AF65-F5344CB8AC3E}">
        <p14:creationId xmlns:p14="http://schemas.microsoft.com/office/powerpoint/2010/main" val="56389620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112</a:t>
            </a:fld>
            <a:endParaRPr kumimoji="1" lang="ja-JP" altLang="en-US"/>
          </a:p>
        </p:txBody>
      </p:sp>
    </p:spTree>
    <p:extLst>
      <p:ext uri="{BB962C8B-B14F-4D97-AF65-F5344CB8AC3E}">
        <p14:creationId xmlns:p14="http://schemas.microsoft.com/office/powerpoint/2010/main" val="15983951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113</a:t>
            </a:fld>
            <a:endParaRPr kumimoji="1" lang="ja-JP" altLang="en-US"/>
          </a:p>
        </p:txBody>
      </p:sp>
    </p:spTree>
    <p:extLst>
      <p:ext uri="{BB962C8B-B14F-4D97-AF65-F5344CB8AC3E}">
        <p14:creationId xmlns:p14="http://schemas.microsoft.com/office/powerpoint/2010/main" val="20633158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114</a:t>
            </a:fld>
            <a:endParaRPr kumimoji="1" lang="ja-JP" altLang="en-US"/>
          </a:p>
        </p:txBody>
      </p:sp>
    </p:spTree>
    <p:extLst>
      <p:ext uri="{BB962C8B-B14F-4D97-AF65-F5344CB8AC3E}">
        <p14:creationId xmlns:p14="http://schemas.microsoft.com/office/powerpoint/2010/main" val="129986120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115</a:t>
            </a:fld>
            <a:endParaRPr lang="ja-JP" altLang="en-US" dirty="0">
              <a:solidFill>
                <a:prstClr val="black"/>
              </a:solidFill>
            </a:endParaRPr>
          </a:p>
        </p:txBody>
      </p:sp>
    </p:spTree>
    <p:extLst>
      <p:ext uri="{BB962C8B-B14F-4D97-AF65-F5344CB8AC3E}">
        <p14:creationId xmlns:p14="http://schemas.microsoft.com/office/powerpoint/2010/main" val="9345145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116</a:t>
            </a:fld>
            <a:endParaRPr kumimoji="1" lang="ja-JP" altLang="en-US"/>
          </a:p>
        </p:txBody>
      </p:sp>
    </p:spTree>
    <p:extLst>
      <p:ext uri="{BB962C8B-B14F-4D97-AF65-F5344CB8AC3E}">
        <p14:creationId xmlns:p14="http://schemas.microsoft.com/office/powerpoint/2010/main" val="36601014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117</a:t>
            </a:fld>
            <a:endParaRPr kumimoji="1" lang="ja-JP" altLang="en-US" dirty="0"/>
          </a:p>
        </p:txBody>
      </p:sp>
    </p:spTree>
    <p:extLst>
      <p:ext uri="{BB962C8B-B14F-4D97-AF65-F5344CB8AC3E}">
        <p14:creationId xmlns:p14="http://schemas.microsoft.com/office/powerpoint/2010/main" val="28073468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118</a:t>
            </a:fld>
            <a:endParaRPr kumimoji="1" lang="ja-JP" altLang="en-US"/>
          </a:p>
        </p:txBody>
      </p:sp>
    </p:spTree>
    <p:extLst>
      <p:ext uri="{BB962C8B-B14F-4D97-AF65-F5344CB8AC3E}">
        <p14:creationId xmlns:p14="http://schemas.microsoft.com/office/powerpoint/2010/main" val="27265376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119</a:t>
            </a:fld>
            <a:endParaRPr kumimoji="1" lang="ja-JP" altLang="en-US"/>
          </a:p>
        </p:txBody>
      </p:sp>
    </p:spTree>
    <p:extLst>
      <p:ext uri="{BB962C8B-B14F-4D97-AF65-F5344CB8AC3E}">
        <p14:creationId xmlns:p14="http://schemas.microsoft.com/office/powerpoint/2010/main" val="227582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a:t>
            </a:fld>
            <a:endParaRPr kumimoji="1" lang="ja-JP" altLang="en-US" dirty="0"/>
          </a:p>
        </p:txBody>
      </p:sp>
    </p:spTree>
    <p:extLst>
      <p:ext uri="{BB962C8B-B14F-4D97-AF65-F5344CB8AC3E}">
        <p14:creationId xmlns:p14="http://schemas.microsoft.com/office/powerpoint/2010/main" val="217438085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120</a:t>
            </a:fld>
            <a:endParaRPr kumimoji="1" lang="ja-JP" altLang="en-US"/>
          </a:p>
        </p:txBody>
      </p:sp>
    </p:spTree>
    <p:extLst>
      <p:ext uri="{BB962C8B-B14F-4D97-AF65-F5344CB8AC3E}">
        <p14:creationId xmlns:p14="http://schemas.microsoft.com/office/powerpoint/2010/main" val="312561789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121</a:t>
            </a:fld>
            <a:endParaRPr kumimoji="1" lang="ja-JP" altLang="en-US"/>
          </a:p>
        </p:txBody>
      </p:sp>
    </p:spTree>
    <p:extLst>
      <p:ext uri="{BB962C8B-B14F-4D97-AF65-F5344CB8AC3E}">
        <p14:creationId xmlns:p14="http://schemas.microsoft.com/office/powerpoint/2010/main" val="343164743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122</a:t>
            </a:fld>
            <a:endParaRPr kumimoji="1" lang="ja-JP" altLang="en-US"/>
          </a:p>
        </p:txBody>
      </p:sp>
    </p:spTree>
    <p:extLst>
      <p:ext uri="{BB962C8B-B14F-4D97-AF65-F5344CB8AC3E}">
        <p14:creationId xmlns:p14="http://schemas.microsoft.com/office/powerpoint/2010/main" val="3970700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3F888CB-CBE4-499B-AB51-B27E11D85C90}" type="slidenum">
              <a:rPr lang="ja-JP" altLang="en-US" smtClean="0"/>
              <a:pPr/>
              <a:t>123</a:t>
            </a:fld>
            <a:endParaRPr lang="ja-JP" altLang="en-US" dirty="0"/>
          </a:p>
        </p:txBody>
      </p:sp>
    </p:spTree>
    <p:extLst>
      <p:ext uri="{BB962C8B-B14F-4D97-AF65-F5344CB8AC3E}">
        <p14:creationId xmlns:p14="http://schemas.microsoft.com/office/powerpoint/2010/main" val="165698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a:t>
            </a:fld>
            <a:endParaRPr kumimoji="1" lang="ja-JP" altLang="en-US" dirty="0"/>
          </a:p>
        </p:txBody>
      </p:sp>
    </p:spTree>
    <p:extLst>
      <p:ext uri="{BB962C8B-B14F-4D97-AF65-F5344CB8AC3E}">
        <p14:creationId xmlns:p14="http://schemas.microsoft.com/office/powerpoint/2010/main" val="388503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a:t>
            </a:fld>
            <a:endParaRPr kumimoji="1" lang="ja-JP" altLang="en-US" dirty="0"/>
          </a:p>
        </p:txBody>
      </p:sp>
    </p:spTree>
    <p:extLst>
      <p:ext uri="{BB962C8B-B14F-4D97-AF65-F5344CB8AC3E}">
        <p14:creationId xmlns:p14="http://schemas.microsoft.com/office/powerpoint/2010/main" val="3921385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a:t>
            </a:fld>
            <a:endParaRPr kumimoji="1" lang="ja-JP" altLang="en-US" dirty="0"/>
          </a:p>
        </p:txBody>
      </p:sp>
    </p:spTree>
    <p:extLst>
      <p:ext uri="{BB962C8B-B14F-4D97-AF65-F5344CB8AC3E}">
        <p14:creationId xmlns:p14="http://schemas.microsoft.com/office/powerpoint/2010/main" val="233082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a:t>
            </a:fld>
            <a:endParaRPr kumimoji="1" lang="ja-JP" altLang="en-US" dirty="0"/>
          </a:p>
        </p:txBody>
      </p:sp>
    </p:spTree>
    <p:extLst>
      <p:ext uri="{BB962C8B-B14F-4D97-AF65-F5344CB8AC3E}">
        <p14:creationId xmlns:p14="http://schemas.microsoft.com/office/powerpoint/2010/main" val="2338317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a:t>
            </a:fld>
            <a:endParaRPr kumimoji="1" lang="ja-JP" altLang="en-US" dirty="0"/>
          </a:p>
        </p:txBody>
      </p:sp>
    </p:spTree>
    <p:extLst>
      <p:ext uri="{BB962C8B-B14F-4D97-AF65-F5344CB8AC3E}">
        <p14:creationId xmlns:p14="http://schemas.microsoft.com/office/powerpoint/2010/main" val="410555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18</a:t>
            </a:fld>
            <a:endParaRPr kumimoji="1" lang="ja-JP" altLang="en-US" dirty="0"/>
          </a:p>
        </p:txBody>
      </p:sp>
    </p:spTree>
    <p:extLst>
      <p:ext uri="{BB962C8B-B14F-4D97-AF65-F5344CB8AC3E}">
        <p14:creationId xmlns:p14="http://schemas.microsoft.com/office/powerpoint/2010/main" val="340699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C3F888CB-CBE4-499B-AB51-B27E11D85C90}" type="slidenum">
              <a:rPr lang="ja-JP" altLang="en-US" smtClean="0"/>
              <a:pPr/>
              <a:t>19</a:t>
            </a:fld>
            <a:endParaRPr lang="ja-JP" altLang="en-US" dirty="0"/>
          </a:p>
        </p:txBody>
      </p:sp>
    </p:spTree>
    <p:extLst>
      <p:ext uri="{BB962C8B-B14F-4D97-AF65-F5344CB8AC3E}">
        <p14:creationId xmlns:p14="http://schemas.microsoft.com/office/powerpoint/2010/main" val="304069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a:t>
            </a:fld>
            <a:endParaRPr kumimoji="1" lang="ja-JP" altLang="en-US" dirty="0"/>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dirty="0"/>
          </a:p>
        </p:txBody>
      </p:sp>
    </p:spTree>
    <p:extLst>
      <p:ext uri="{BB962C8B-B14F-4D97-AF65-F5344CB8AC3E}">
        <p14:creationId xmlns:p14="http://schemas.microsoft.com/office/powerpoint/2010/main" val="1410560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20</a:t>
            </a:fld>
            <a:endParaRPr kumimoji="1" lang="ja-JP" altLang="en-US"/>
          </a:p>
        </p:txBody>
      </p:sp>
    </p:spTree>
    <p:extLst>
      <p:ext uri="{BB962C8B-B14F-4D97-AF65-F5344CB8AC3E}">
        <p14:creationId xmlns:p14="http://schemas.microsoft.com/office/powerpoint/2010/main" val="1030628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21</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lang="zh-TW" altLang="en-US">
                <a:solidFill>
                  <a:prstClr val="black"/>
                </a:solidFill>
              </a:rPr>
              <a:t>歎異抄講座（第５条）</a:t>
            </a:r>
            <a:endParaRPr lang="ja-JP" altLang="en-US" dirty="0">
              <a:solidFill>
                <a:prstClr val="black"/>
              </a:solidFill>
            </a:endParaRPr>
          </a:p>
        </p:txBody>
      </p:sp>
    </p:spTree>
    <p:extLst>
      <p:ext uri="{BB962C8B-B14F-4D97-AF65-F5344CB8AC3E}">
        <p14:creationId xmlns:p14="http://schemas.microsoft.com/office/powerpoint/2010/main" val="2667781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22</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lang="zh-TW" altLang="en-US">
                <a:solidFill>
                  <a:prstClr val="black"/>
                </a:solidFill>
              </a:rPr>
              <a:t>歎異抄講座（第５条）</a:t>
            </a:r>
            <a:endParaRPr lang="ja-JP" altLang="en-US" dirty="0">
              <a:solidFill>
                <a:prstClr val="black"/>
              </a:solidFill>
            </a:endParaRPr>
          </a:p>
        </p:txBody>
      </p:sp>
    </p:spTree>
    <p:extLst>
      <p:ext uri="{BB962C8B-B14F-4D97-AF65-F5344CB8AC3E}">
        <p14:creationId xmlns:p14="http://schemas.microsoft.com/office/powerpoint/2010/main" val="4090696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23</a:t>
            </a:fld>
            <a:endParaRPr kumimoji="1" lang="ja-JP" altLang="en-US" dirty="0"/>
          </a:p>
        </p:txBody>
      </p:sp>
    </p:spTree>
    <p:extLst>
      <p:ext uri="{BB962C8B-B14F-4D97-AF65-F5344CB8AC3E}">
        <p14:creationId xmlns:p14="http://schemas.microsoft.com/office/powerpoint/2010/main" val="1346187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3600349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69856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26</a:t>
            </a:fld>
            <a:endParaRPr kumimoji="1" lang="ja-JP" altLang="en-US"/>
          </a:p>
        </p:txBody>
      </p:sp>
    </p:spTree>
    <p:extLst>
      <p:ext uri="{BB962C8B-B14F-4D97-AF65-F5344CB8AC3E}">
        <p14:creationId xmlns:p14="http://schemas.microsoft.com/office/powerpoint/2010/main" val="619406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27</a:t>
            </a:fld>
            <a:endParaRPr lang="ja-JP" altLang="en-US" dirty="0">
              <a:solidFill>
                <a:prstClr val="black"/>
              </a:solidFill>
            </a:endParaRPr>
          </a:p>
        </p:txBody>
      </p:sp>
    </p:spTree>
    <p:extLst>
      <p:ext uri="{BB962C8B-B14F-4D97-AF65-F5344CB8AC3E}">
        <p14:creationId xmlns:p14="http://schemas.microsoft.com/office/powerpoint/2010/main" val="2842246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28</a:t>
            </a:fld>
            <a:endParaRPr lang="ja-JP" altLang="en-US" dirty="0">
              <a:solidFill>
                <a:prstClr val="black"/>
              </a:solidFill>
            </a:endParaRPr>
          </a:p>
        </p:txBody>
      </p:sp>
    </p:spTree>
    <p:extLst>
      <p:ext uri="{BB962C8B-B14F-4D97-AF65-F5344CB8AC3E}">
        <p14:creationId xmlns:p14="http://schemas.microsoft.com/office/powerpoint/2010/main" val="3728878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29</a:t>
            </a:fld>
            <a:endParaRPr lang="ja-JP" altLang="en-US" dirty="0">
              <a:solidFill>
                <a:prstClr val="black"/>
              </a:solidFill>
            </a:endParaRPr>
          </a:p>
        </p:txBody>
      </p:sp>
    </p:spTree>
    <p:extLst>
      <p:ext uri="{BB962C8B-B14F-4D97-AF65-F5344CB8AC3E}">
        <p14:creationId xmlns:p14="http://schemas.microsoft.com/office/powerpoint/2010/main" val="202921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a:t>
            </a:fld>
            <a:endParaRPr kumimoji="1" lang="ja-JP" altLang="en-US" dirty="0"/>
          </a:p>
        </p:txBody>
      </p:sp>
      <p:sp>
        <p:nvSpPr>
          <p:cNvPr id="5" name="ヘッダー プレースホルダー 4"/>
          <p:cNvSpPr>
            <a:spLocks noGrp="1"/>
          </p:cNvSpPr>
          <p:nvPr>
            <p:ph type="hdr" sz="quarter" idx="11"/>
          </p:nvPr>
        </p:nvSpPr>
        <p:spPr/>
        <p:txBody>
          <a:bodyPr/>
          <a:lstStyle/>
          <a:p>
            <a:r>
              <a:rPr kumimoji="1" lang="zh-TW" altLang="en-US"/>
              <a:t>歎異抄講座（第５条）</a:t>
            </a:r>
            <a:endParaRPr kumimoji="1" lang="ja-JP" altLang="en-US" dirty="0"/>
          </a:p>
        </p:txBody>
      </p:sp>
    </p:spTree>
    <p:extLst>
      <p:ext uri="{BB962C8B-B14F-4D97-AF65-F5344CB8AC3E}">
        <p14:creationId xmlns:p14="http://schemas.microsoft.com/office/powerpoint/2010/main" val="2952681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30</a:t>
            </a:fld>
            <a:endParaRPr lang="ja-JP" altLang="en-US" dirty="0">
              <a:solidFill>
                <a:prstClr val="black"/>
              </a:solidFill>
            </a:endParaRPr>
          </a:p>
        </p:txBody>
      </p:sp>
    </p:spTree>
    <p:extLst>
      <p:ext uri="{BB962C8B-B14F-4D97-AF65-F5344CB8AC3E}">
        <p14:creationId xmlns:p14="http://schemas.microsoft.com/office/powerpoint/2010/main" val="1005788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31</a:t>
            </a:fld>
            <a:endParaRPr lang="ja-JP" altLang="en-US" dirty="0">
              <a:solidFill>
                <a:prstClr val="black"/>
              </a:solidFill>
            </a:endParaRPr>
          </a:p>
        </p:txBody>
      </p:sp>
    </p:spTree>
    <p:extLst>
      <p:ext uri="{BB962C8B-B14F-4D97-AF65-F5344CB8AC3E}">
        <p14:creationId xmlns:p14="http://schemas.microsoft.com/office/powerpoint/2010/main" val="1954869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32</a:t>
            </a:fld>
            <a:endParaRPr kumimoji="1" lang="ja-JP" altLang="en-US"/>
          </a:p>
        </p:txBody>
      </p:sp>
    </p:spTree>
    <p:extLst>
      <p:ext uri="{BB962C8B-B14F-4D97-AF65-F5344CB8AC3E}">
        <p14:creationId xmlns:p14="http://schemas.microsoft.com/office/powerpoint/2010/main" val="1791602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33</a:t>
            </a:fld>
            <a:endParaRPr kumimoji="1" lang="ja-JP" altLang="en-US"/>
          </a:p>
        </p:txBody>
      </p:sp>
    </p:spTree>
    <p:extLst>
      <p:ext uri="{BB962C8B-B14F-4D97-AF65-F5344CB8AC3E}">
        <p14:creationId xmlns:p14="http://schemas.microsoft.com/office/powerpoint/2010/main" val="3318750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34</a:t>
            </a:fld>
            <a:endParaRPr kumimoji="1" lang="ja-JP" altLang="en-US"/>
          </a:p>
        </p:txBody>
      </p:sp>
    </p:spTree>
    <p:extLst>
      <p:ext uri="{BB962C8B-B14F-4D97-AF65-F5344CB8AC3E}">
        <p14:creationId xmlns:p14="http://schemas.microsoft.com/office/powerpoint/2010/main" val="206106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35</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lang="zh-TW" altLang="en-US">
                <a:solidFill>
                  <a:prstClr val="black"/>
                </a:solidFill>
              </a:rPr>
              <a:t>歎異抄講座（第５条）</a:t>
            </a:r>
            <a:endParaRPr lang="ja-JP" altLang="en-US" dirty="0">
              <a:solidFill>
                <a:prstClr val="black"/>
              </a:solidFill>
            </a:endParaRPr>
          </a:p>
        </p:txBody>
      </p:sp>
    </p:spTree>
    <p:extLst>
      <p:ext uri="{BB962C8B-B14F-4D97-AF65-F5344CB8AC3E}">
        <p14:creationId xmlns:p14="http://schemas.microsoft.com/office/powerpoint/2010/main" val="1067805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36</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lang="zh-TW" altLang="en-US">
                <a:solidFill>
                  <a:prstClr val="black"/>
                </a:solidFill>
              </a:rPr>
              <a:t>歎異抄講座（第５条）</a:t>
            </a:r>
            <a:endParaRPr lang="ja-JP" altLang="en-US" dirty="0">
              <a:solidFill>
                <a:prstClr val="black"/>
              </a:solidFill>
            </a:endParaRPr>
          </a:p>
        </p:txBody>
      </p:sp>
    </p:spTree>
    <p:extLst>
      <p:ext uri="{BB962C8B-B14F-4D97-AF65-F5344CB8AC3E}">
        <p14:creationId xmlns:p14="http://schemas.microsoft.com/office/powerpoint/2010/main" val="1520575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37</a:t>
            </a:fld>
            <a:endParaRPr kumimoji="1" lang="ja-JP" altLang="en-US" dirty="0"/>
          </a:p>
        </p:txBody>
      </p:sp>
    </p:spTree>
    <p:extLst>
      <p:ext uri="{BB962C8B-B14F-4D97-AF65-F5344CB8AC3E}">
        <p14:creationId xmlns:p14="http://schemas.microsoft.com/office/powerpoint/2010/main" val="241536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38</a:t>
            </a:fld>
            <a:endParaRPr lang="ja-JP" altLang="en-US" dirty="0">
              <a:solidFill>
                <a:prstClr val="black"/>
              </a:solidFill>
            </a:endParaRPr>
          </a:p>
        </p:txBody>
      </p:sp>
    </p:spTree>
    <p:extLst>
      <p:ext uri="{BB962C8B-B14F-4D97-AF65-F5344CB8AC3E}">
        <p14:creationId xmlns:p14="http://schemas.microsoft.com/office/powerpoint/2010/main" val="422307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39</a:t>
            </a:fld>
            <a:endParaRPr lang="ja-JP" altLang="en-US" dirty="0">
              <a:solidFill>
                <a:prstClr val="black"/>
              </a:solidFill>
            </a:endParaRPr>
          </a:p>
        </p:txBody>
      </p:sp>
    </p:spTree>
    <p:extLst>
      <p:ext uri="{BB962C8B-B14F-4D97-AF65-F5344CB8AC3E}">
        <p14:creationId xmlns:p14="http://schemas.microsoft.com/office/powerpoint/2010/main" val="411225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4</a:t>
            </a:fld>
            <a:endParaRPr kumimoji="1" lang="ja-JP" altLang="en-US" dirty="0"/>
          </a:p>
        </p:txBody>
      </p:sp>
    </p:spTree>
    <p:extLst>
      <p:ext uri="{BB962C8B-B14F-4D97-AF65-F5344CB8AC3E}">
        <p14:creationId xmlns:p14="http://schemas.microsoft.com/office/powerpoint/2010/main" val="9724259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40</a:t>
            </a:fld>
            <a:endParaRPr lang="ja-JP" altLang="en-US" dirty="0">
              <a:solidFill>
                <a:prstClr val="black"/>
              </a:solidFill>
            </a:endParaRPr>
          </a:p>
        </p:txBody>
      </p:sp>
    </p:spTree>
    <p:extLst>
      <p:ext uri="{BB962C8B-B14F-4D97-AF65-F5344CB8AC3E}">
        <p14:creationId xmlns:p14="http://schemas.microsoft.com/office/powerpoint/2010/main" val="324755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41</a:t>
            </a:fld>
            <a:endParaRPr lang="ja-JP" altLang="en-US" dirty="0">
              <a:solidFill>
                <a:prstClr val="black"/>
              </a:solidFill>
            </a:endParaRPr>
          </a:p>
        </p:txBody>
      </p:sp>
    </p:spTree>
    <p:extLst>
      <p:ext uri="{BB962C8B-B14F-4D97-AF65-F5344CB8AC3E}">
        <p14:creationId xmlns:p14="http://schemas.microsoft.com/office/powerpoint/2010/main" val="1684686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42</a:t>
            </a:fld>
            <a:endParaRPr kumimoji="1" lang="ja-JP" altLang="en-US"/>
          </a:p>
        </p:txBody>
      </p:sp>
    </p:spTree>
    <p:extLst>
      <p:ext uri="{BB962C8B-B14F-4D97-AF65-F5344CB8AC3E}">
        <p14:creationId xmlns:p14="http://schemas.microsoft.com/office/powerpoint/2010/main" val="1114178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43</a:t>
            </a:fld>
            <a:endParaRPr kumimoji="1" lang="ja-JP" altLang="en-US"/>
          </a:p>
        </p:txBody>
      </p:sp>
    </p:spTree>
    <p:extLst>
      <p:ext uri="{BB962C8B-B14F-4D97-AF65-F5344CB8AC3E}">
        <p14:creationId xmlns:p14="http://schemas.microsoft.com/office/powerpoint/2010/main" val="2547630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44</a:t>
            </a:fld>
            <a:endParaRPr kumimoji="1" lang="ja-JP" altLang="en-US"/>
          </a:p>
        </p:txBody>
      </p:sp>
    </p:spTree>
    <p:extLst>
      <p:ext uri="{BB962C8B-B14F-4D97-AF65-F5344CB8AC3E}">
        <p14:creationId xmlns:p14="http://schemas.microsoft.com/office/powerpoint/2010/main" val="2807972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45</a:t>
            </a:fld>
            <a:endParaRPr kumimoji="1" lang="ja-JP" altLang="en-US"/>
          </a:p>
        </p:txBody>
      </p:sp>
    </p:spTree>
    <p:extLst>
      <p:ext uri="{BB962C8B-B14F-4D97-AF65-F5344CB8AC3E}">
        <p14:creationId xmlns:p14="http://schemas.microsoft.com/office/powerpoint/2010/main" val="3905075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46</a:t>
            </a:fld>
            <a:endParaRPr kumimoji="1" lang="ja-JP" altLang="en-US"/>
          </a:p>
        </p:txBody>
      </p:sp>
    </p:spTree>
    <p:extLst>
      <p:ext uri="{BB962C8B-B14F-4D97-AF65-F5344CB8AC3E}">
        <p14:creationId xmlns:p14="http://schemas.microsoft.com/office/powerpoint/2010/main" val="303021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47</a:t>
            </a:fld>
            <a:endParaRPr kumimoji="1" lang="ja-JP" altLang="en-US"/>
          </a:p>
        </p:txBody>
      </p:sp>
    </p:spTree>
    <p:extLst>
      <p:ext uri="{BB962C8B-B14F-4D97-AF65-F5344CB8AC3E}">
        <p14:creationId xmlns:p14="http://schemas.microsoft.com/office/powerpoint/2010/main" val="10175950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48</a:t>
            </a:fld>
            <a:endParaRPr kumimoji="1" lang="ja-JP" altLang="en-US"/>
          </a:p>
        </p:txBody>
      </p:sp>
    </p:spTree>
    <p:extLst>
      <p:ext uri="{BB962C8B-B14F-4D97-AF65-F5344CB8AC3E}">
        <p14:creationId xmlns:p14="http://schemas.microsoft.com/office/powerpoint/2010/main" val="1513640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49</a:t>
            </a:fld>
            <a:endParaRPr lang="ja-JP" altLang="en-US" dirty="0">
              <a:solidFill>
                <a:prstClr val="black"/>
              </a:solidFill>
            </a:endParaRPr>
          </a:p>
        </p:txBody>
      </p:sp>
    </p:spTree>
    <p:extLst>
      <p:ext uri="{BB962C8B-B14F-4D97-AF65-F5344CB8AC3E}">
        <p14:creationId xmlns:p14="http://schemas.microsoft.com/office/powerpoint/2010/main" val="22130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24612226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50</a:t>
            </a:fld>
            <a:endParaRPr lang="ja-JP" altLang="en-US" dirty="0">
              <a:solidFill>
                <a:prstClr val="black"/>
              </a:solidFill>
            </a:endParaRPr>
          </a:p>
        </p:txBody>
      </p:sp>
    </p:spTree>
    <p:extLst>
      <p:ext uri="{BB962C8B-B14F-4D97-AF65-F5344CB8AC3E}">
        <p14:creationId xmlns:p14="http://schemas.microsoft.com/office/powerpoint/2010/main" val="35719602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51</a:t>
            </a:fld>
            <a:endParaRPr kumimoji="1" lang="ja-JP" altLang="en-US" dirty="0"/>
          </a:p>
        </p:txBody>
      </p:sp>
    </p:spTree>
    <p:extLst>
      <p:ext uri="{BB962C8B-B14F-4D97-AF65-F5344CB8AC3E}">
        <p14:creationId xmlns:p14="http://schemas.microsoft.com/office/powerpoint/2010/main" val="4259009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52</a:t>
            </a:fld>
            <a:endParaRPr kumimoji="1" lang="ja-JP" altLang="en-US" dirty="0"/>
          </a:p>
        </p:txBody>
      </p:sp>
    </p:spTree>
    <p:extLst>
      <p:ext uri="{BB962C8B-B14F-4D97-AF65-F5344CB8AC3E}">
        <p14:creationId xmlns:p14="http://schemas.microsoft.com/office/powerpoint/2010/main" val="461709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53</a:t>
            </a:fld>
            <a:endParaRPr kumimoji="1" lang="ja-JP" altLang="en-US" dirty="0"/>
          </a:p>
        </p:txBody>
      </p:sp>
    </p:spTree>
    <p:extLst>
      <p:ext uri="{BB962C8B-B14F-4D97-AF65-F5344CB8AC3E}">
        <p14:creationId xmlns:p14="http://schemas.microsoft.com/office/powerpoint/2010/main" val="33542341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54</a:t>
            </a:fld>
            <a:endParaRPr kumimoji="1" lang="ja-JP" altLang="en-US" dirty="0"/>
          </a:p>
        </p:txBody>
      </p:sp>
    </p:spTree>
    <p:extLst>
      <p:ext uri="{BB962C8B-B14F-4D97-AF65-F5344CB8AC3E}">
        <p14:creationId xmlns:p14="http://schemas.microsoft.com/office/powerpoint/2010/main" val="6672338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55</a:t>
            </a:fld>
            <a:endParaRPr kumimoji="1" lang="ja-JP" altLang="en-US"/>
          </a:p>
        </p:txBody>
      </p:sp>
    </p:spTree>
    <p:extLst>
      <p:ext uri="{BB962C8B-B14F-4D97-AF65-F5344CB8AC3E}">
        <p14:creationId xmlns:p14="http://schemas.microsoft.com/office/powerpoint/2010/main" val="29387336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56</a:t>
            </a:fld>
            <a:endParaRPr kumimoji="1" lang="ja-JP" altLang="en-US"/>
          </a:p>
        </p:txBody>
      </p:sp>
    </p:spTree>
    <p:extLst>
      <p:ext uri="{BB962C8B-B14F-4D97-AF65-F5344CB8AC3E}">
        <p14:creationId xmlns:p14="http://schemas.microsoft.com/office/powerpoint/2010/main" val="25416559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57</a:t>
            </a:fld>
            <a:endParaRPr kumimoji="1" lang="ja-JP" altLang="en-US"/>
          </a:p>
        </p:txBody>
      </p:sp>
    </p:spTree>
    <p:extLst>
      <p:ext uri="{BB962C8B-B14F-4D97-AF65-F5344CB8AC3E}">
        <p14:creationId xmlns:p14="http://schemas.microsoft.com/office/powerpoint/2010/main" val="1284414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58</a:t>
            </a:fld>
            <a:endParaRPr kumimoji="1" lang="ja-JP" altLang="en-US"/>
          </a:p>
        </p:txBody>
      </p:sp>
    </p:spTree>
    <p:extLst>
      <p:ext uri="{BB962C8B-B14F-4D97-AF65-F5344CB8AC3E}">
        <p14:creationId xmlns:p14="http://schemas.microsoft.com/office/powerpoint/2010/main" val="18893529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59</a:t>
            </a:fld>
            <a:endParaRPr kumimoji="1" lang="ja-JP" altLang="en-US"/>
          </a:p>
        </p:txBody>
      </p:sp>
    </p:spTree>
    <p:extLst>
      <p:ext uri="{BB962C8B-B14F-4D97-AF65-F5344CB8AC3E}">
        <p14:creationId xmlns:p14="http://schemas.microsoft.com/office/powerpoint/2010/main" val="317752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0173846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60</a:t>
            </a:fld>
            <a:endParaRPr kumimoji="1" lang="ja-JP" altLang="en-US"/>
          </a:p>
        </p:txBody>
      </p:sp>
    </p:spTree>
    <p:extLst>
      <p:ext uri="{BB962C8B-B14F-4D97-AF65-F5344CB8AC3E}">
        <p14:creationId xmlns:p14="http://schemas.microsoft.com/office/powerpoint/2010/main" val="37862053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61</a:t>
            </a:fld>
            <a:endParaRPr kumimoji="1" lang="ja-JP" altLang="en-US"/>
          </a:p>
        </p:txBody>
      </p:sp>
    </p:spTree>
    <p:extLst>
      <p:ext uri="{BB962C8B-B14F-4D97-AF65-F5344CB8AC3E}">
        <p14:creationId xmlns:p14="http://schemas.microsoft.com/office/powerpoint/2010/main" val="20885786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62</a:t>
            </a:fld>
            <a:endParaRPr kumimoji="1" lang="ja-JP" altLang="en-US"/>
          </a:p>
        </p:txBody>
      </p:sp>
    </p:spTree>
    <p:extLst>
      <p:ext uri="{BB962C8B-B14F-4D97-AF65-F5344CB8AC3E}">
        <p14:creationId xmlns:p14="http://schemas.microsoft.com/office/powerpoint/2010/main" val="11182235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63</a:t>
            </a:fld>
            <a:endParaRPr kumimoji="1" lang="ja-JP" altLang="en-US"/>
          </a:p>
        </p:txBody>
      </p:sp>
    </p:spTree>
    <p:extLst>
      <p:ext uri="{BB962C8B-B14F-4D97-AF65-F5344CB8AC3E}">
        <p14:creationId xmlns:p14="http://schemas.microsoft.com/office/powerpoint/2010/main" val="41155286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64</a:t>
            </a:fld>
            <a:endParaRPr kumimoji="1" lang="ja-JP" altLang="en-US"/>
          </a:p>
        </p:txBody>
      </p:sp>
    </p:spTree>
    <p:extLst>
      <p:ext uri="{BB962C8B-B14F-4D97-AF65-F5344CB8AC3E}">
        <p14:creationId xmlns:p14="http://schemas.microsoft.com/office/powerpoint/2010/main" val="26025275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65</a:t>
            </a:fld>
            <a:endParaRPr kumimoji="1" lang="ja-JP" altLang="en-US"/>
          </a:p>
        </p:txBody>
      </p:sp>
    </p:spTree>
    <p:extLst>
      <p:ext uri="{BB962C8B-B14F-4D97-AF65-F5344CB8AC3E}">
        <p14:creationId xmlns:p14="http://schemas.microsoft.com/office/powerpoint/2010/main" val="5352980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66</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lang="zh-TW" altLang="en-US">
                <a:solidFill>
                  <a:prstClr val="black"/>
                </a:solidFill>
              </a:rPr>
              <a:t>歎異抄講座（第５条）</a:t>
            </a:r>
            <a:endParaRPr lang="ja-JP" altLang="en-US" dirty="0">
              <a:solidFill>
                <a:prstClr val="black"/>
              </a:solidFill>
            </a:endParaRPr>
          </a:p>
        </p:txBody>
      </p:sp>
    </p:spTree>
    <p:extLst>
      <p:ext uri="{BB962C8B-B14F-4D97-AF65-F5344CB8AC3E}">
        <p14:creationId xmlns:p14="http://schemas.microsoft.com/office/powerpoint/2010/main" val="3621625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67</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lang="zh-TW" altLang="en-US">
                <a:solidFill>
                  <a:prstClr val="black"/>
                </a:solidFill>
              </a:rPr>
              <a:t>歎異抄講座（第５条）</a:t>
            </a:r>
            <a:endParaRPr lang="ja-JP" altLang="en-US" dirty="0">
              <a:solidFill>
                <a:prstClr val="black"/>
              </a:solidFill>
            </a:endParaRPr>
          </a:p>
        </p:txBody>
      </p:sp>
    </p:spTree>
    <p:extLst>
      <p:ext uri="{BB962C8B-B14F-4D97-AF65-F5344CB8AC3E}">
        <p14:creationId xmlns:p14="http://schemas.microsoft.com/office/powerpoint/2010/main" val="40396035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68</a:t>
            </a:fld>
            <a:endParaRPr kumimoji="1" lang="ja-JP" altLang="en-US" dirty="0"/>
          </a:p>
        </p:txBody>
      </p:sp>
    </p:spTree>
    <p:extLst>
      <p:ext uri="{BB962C8B-B14F-4D97-AF65-F5344CB8AC3E}">
        <p14:creationId xmlns:p14="http://schemas.microsoft.com/office/powerpoint/2010/main" val="4267082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69</a:t>
            </a:fld>
            <a:endParaRPr kumimoji="1" lang="ja-JP" altLang="en-US"/>
          </a:p>
        </p:txBody>
      </p:sp>
    </p:spTree>
    <p:extLst>
      <p:ext uri="{BB962C8B-B14F-4D97-AF65-F5344CB8AC3E}">
        <p14:creationId xmlns:p14="http://schemas.microsoft.com/office/powerpoint/2010/main" val="290871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37364067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70</a:t>
            </a:fld>
            <a:endParaRPr kumimoji="1" lang="ja-JP" altLang="en-US"/>
          </a:p>
        </p:txBody>
      </p:sp>
    </p:spTree>
    <p:extLst>
      <p:ext uri="{BB962C8B-B14F-4D97-AF65-F5344CB8AC3E}">
        <p14:creationId xmlns:p14="http://schemas.microsoft.com/office/powerpoint/2010/main" val="28664527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71</a:t>
            </a:fld>
            <a:endParaRPr kumimoji="1" lang="ja-JP" altLang="en-US"/>
          </a:p>
        </p:txBody>
      </p:sp>
    </p:spTree>
    <p:extLst>
      <p:ext uri="{BB962C8B-B14F-4D97-AF65-F5344CB8AC3E}">
        <p14:creationId xmlns:p14="http://schemas.microsoft.com/office/powerpoint/2010/main" val="37760873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72</a:t>
            </a:fld>
            <a:endParaRPr kumimoji="1" lang="ja-JP" altLang="en-US"/>
          </a:p>
        </p:txBody>
      </p:sp>
    </p:spTree>
    <p:extLst>
      <p:ext uri="{BB962C8B-B14F-4D97-AF65-F5344CB8AC3E}">
        <p14:creationId xmlns:p14="http://schemas.microsoft.com/office/powerpoint/2010/main" val="34397130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73</a:t>
            </a:fld>
            <a:endParaRPr kumimoji="1" lang="ja-JP" altLang="en-US"/>
          </a:p>
        </p:txBody>
      </p:sp>
    </p:spTree>
    <p:extLst>
      <p:ext uri="{BB962C8B-B14F-4D97-AF65-F5344CB8AC3E}">
        <p14:creationId xmlns:p14="http://schemas.microsoft.com/office/powerpoint/2010/main" val="20521625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74</a:t>
            </a:fld>
            <a:endParaRPr kumimoji="1" lang="ja-JP" altLang="en-US"/>
          </a:p>
        </p:txBody>
      </p:sp>
    </p:spTree>
    <p:extLst>
      <p:ext uri="{BB962C8B-B14F-4D97-AF65-F5344CB8AC3E}">
        <p14:creationId xmlns:p14="http://schemas.microsoft.com/office/powerpoint/2010/main" val="32112719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75</a:t>
            </a:fld>
            <a:endParaRPr kumimoji="1" lang="ja-JP" altLang="en-US"/>
          </a:p>
        </p:txBody>
      </p:sp>
    </p:spTree>
    <p:extLst>
      <p:ext uri="{BB962C8B-B14F-4D97-AF65-F5344CB8AC3E}">
        <p14:creationId xmlns:p14="http://schemas.microsoft.com/office/powerpoint/2010/main" val="35373764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76</a:t>
            </a:fld>
            <a:endParaRPr kumimoji="1" lang="ja-JP" altLang="en-US"/>
          </a:p>
        </p:txBody>
      </p:sp>
    </p:spTree>
    <p:extLst>
      <p:ext uri="{BB962C8B-B14F-4D97-AF65-F5344CB8AC3E}">
        <p14:creationId xmlns:p14="http://schemas.microsoft.com/office/powerpoint/2010/main" val="1067897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77</a:t>
            </a:fld>
            <a:endParaRPr kumimoji="1" lang="ja-JP" altLang="en-US"/>
          </a:p>
        </p:txBody>
      </p:sp>
    </p:spTree>
    <p:extLst>
      <p:ext uri="{BB962C8B-B14F-4D97-AF65-F5344CB8AC3E}">
        <p14:creationId xmlns:p14="http://schemas.microsoft.com/office/powerpoint/2010/main" val="2583767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78</a:t>
            </a:fld>
            <a:endParaRPr kumimoji="1" lang="ja-JP" altLang="en-US"/>
          </a:p>
        </p:txBody>
      </p:sp>
    </p:spTree>
    <p:extLst>
      <p:ext uri="{BB962C8B-B14F-4D97-AF65-F5344CB8AC3E}">
        <p14:creationId xmlns:p14="http://schemas.microsoft.com/office/powerpoint/2010/main" val="23011673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79</a:t>
            </a:fld>
            <a:endParaRPr kumimoji="1" lang="ja-JP" altLang="en-US"/>
          </a:p>
        </p:txBody>
      </p:sp>
    </p:spTree>
    <p:extLst>
      <p:ext uri="{BB962C8B-B14F-4D97-AF65-F5344CB8AC3E}">
        <p14:creationId xmlns:p14="http://schemas.microsoft.com/office/powerpoint/2010/main" val="43614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a:t>
            </a:fld>
            <a:endParaRPr kumimoji="1" lang="ja-JP" altLang="en-US"/>
          </a:p>
        </p:txBody>
      </p:sp>
    </p:spTree>
    <p:extLst>
      <p:ext uri="{BB962C8B-B14F-4D97-AF65-F5344CB8AC3E}">
        <p14:creationId xmlns:p14="http://schemas.microsoft.com/office/powerpoint/2010/main" val="30096455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80</a:t>
            </a:fld>
            <a:endParaRPr kumimoji="1" lang="ja-JP" altLang="en-US"/>
          </a:p>
        </p:txBody>
      </p:sp>
    </p:spTree>
    <p:extLst>
      <p:ext uri="{BB962C8B-B14F-4D97-AF65-F5344CB8AC3E}">
        <p14:creationId xmlns:p14="http://schemas.microsoft.com/office/powerpoint/2010/main" val="17655740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81</a:t>
            </a:fld>
            <a:endParaRPr kumimoji="1" lang="ja-JP" altLang="en-US"/>
          </a:p>
        </p:txBody>
      </p:sp>
    </p:spTree>
    <p:extLst>
      <p:ext uri="{BB962C8B-B14F-4D97-AF65-F5344CB8AC3E}">
        <p14:creationId xmlns:p14="http://schemas.microsoft.com/office/powerpoint/2010/main" val="16250157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82</a:t>
            </a:fld>
            <a:endParaRPr kumimoji="1" lang="ja-JP" altLang="en-US"/>
          </a:p>
        </p:txBody>
      </p:sp>
    </p:spTree>
    <p:extLst>
      <p:ext uri="{BB962C8B-B14F-4D97-AF65-F5344CB8AC3E}">
        <p14:creationId xmlns:p14="http://schemas.microsoft.com/office/powerpoint/2010/main" val="17626426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83</a:t>
            </a:fld>
            <a:endParaRPr kumimoji="1" lang="ja-JP" altLang="en-US"/>
          </a:p>
        </p:txBody>
      </p:sp>
    </p:spTree>
    <p:extLst>
      <p:ext uri="{BB962C8B-B14F-4D97-AF65-F5344CB8AC3E}">
        <p14:creationId xmlns:p14="http://schemas.microsoft.com/office/powerpoint/2010/main" val="22698191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84</a:t>
            </a:fld>
            <a:endParaRPr lang="ja-JP" altLang="en-US" dirty="0">
              <a:solidFill>
                <a:prstClr val="black"/>
              </a:solidFill>
            </a:endParaRPr>
          </a:p>
        </p:txBody>
      </p:sp>
    </p:spTree>
    <p:extLst>
      <p:ext uri="{BB962C8B-B14F-4D97-AF65-F5344CB8AC3E}">
        <p14:creationId xmlns:p14="http://schemas.microsoft.com/office/powerpoint/2010/main" val="31769754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85</a:t>
            </a:fld>
            <a:endParaRPr lang="ja-JP" altLang="en-US" dirty="0">
              <a:solidFill>
                <a:prstClr val="black"/>
              </a:solidFill>
            </a:endParaRPr>
          </a:p>
        </p:txBody>
      </p:sp>
    </p:spTree>
    <p:extLst>
      <p:ext uri="{BB962C8B-B14F-4D97-AF65-F5344CB8AC3E}">
        <p14:creationId xmlns:p14="http://schemas.microsoft.com/office/powerpoint/2010/main" val="37285084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86</a:t>
            </a:fld>
            <a:endParaRPr kumimoji="1" lang="ja-JP" altLang="en-US"/>
          </a:p>
        </p:txBody>
      </p:sp>
    </p:spTree>
    <p:extLst>
      <p:ext uri="{BB962C8B-B14F-4D97-AF65-F5344CB8AC3E}">
        <p14:creationId xmlns:p14="http://schemas.microsoft.com/office/powerpoint/2010/main" val="21194507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87</a:t>
            </a:fld>
            <a:endParaRPr kumimoji="1" lang="ja-JP" altLang="en-US"/>
          </a:p>
        </p:txBody>
      </p:sp>
    </p:spTree>
    <p:extLst>
      <p:ext uri="{BB962C8B-B14F-4D97-AF65-F5344CB8AC3E}">
        <p14:creationId xmlns:p14="http://schemas.microsoft.com/office/powerpoint/2010/main" val="40250216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88</a:t>
            </a:fld>
            <a:endParaRPr kumimoji="1" lang="ja-JP" altLang="en-US"/>
          </a:p>
        </p:txBody>
      </p:sp>
    </p:spTree>
    <p:extLst>
      <p:ext uri="{BB962C8B-B14F-4D97-AF65-F5344CB8AC3E}">
        <p14:creationId xmlns:p14="http://schemas.microsoft.com/office/powerpoint/2010/main" val="31740775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89</a:t>
            </a:fld>
            <a:endParaRPr kumimoji="1" lang="ja-JP" altLang="en-US"/>
          </a:p>
        </p:txBody>
      </p:sp>
    </p:spTree>
    <p:extLst>
      <p:ext uri="{BB962C8B-B14F-4D97-AF65-F5344CB8AC3E}">
        <p14:creationId xmlns:p14="http://schemas.microsoft.com/office/powerpoint/2010/main" val="63440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a:t>
            </a:fld>
            <a:endParaRPr kumimoji="1" lang="ja-JP" altLang="en-US" dirty="0"/>
          </a:p>
        </p:txBody>
      </p:sp>
    </p:spTree>
    <p:extLst>
      <p:ext uri="{BB962C8B-B14F-4D97-AF65-F5344CB8AC3E}">
        <p14:creationId xmlns:p14="http://schemas.microsoft.com/office/powerpoint/2010/main" val="32758596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90</a:t>
            </a:fld>
            <a:endParaRPr kumimoji="1" lang="ja-JP" altLang="en-US"/>
          </a:p>
        </p:txBody>
      </p:sp>
    </p:spTree>
    <p:extLst>
      <p:ext uri="{BB962C8B-B14F-4D97-AF65-F5344CB8AC3E}">
        <p14:creationId xmlns:p14="http://schemas.microsoft.com/office/powerpoint/2010/main" val="12158967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91</a:t>
            </a:fld>
            <a:endParaRPr kumimoji="1" lang="ja-JP" altLang="en-US"/>
          </a:p>
        </p:txBody>
      </p:sp>
    </p:spTree>
    <p:extLst>
      <p:ext uri="{BB962C8B-B14F-4D97-AF65-F5344CB8AC3E}">
        <p14:creationId xmlns:p14="http://schemas.microsoft.com/office/powerpoint/2010/main" val="20637273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92</a:t>
            </a:fld>
            <a:endParaRPr kumimoji="1" lang="ja-JP" altLang="en-US"/>
          </a:p>
        </p:txBody>
      </p:sp>
    </p:spTree>
    <p:extLst>
      <p:ext uri="{BB962C8B-B14F-4D97-AF65-F5344CB8AC3E}">
        <p14:creationId xmlns:p14="http://schemas.microsoft.com/office/powerpoint/2010/main" val="39433882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93</a:t>
            </a:fld>
            <a:endParaRPr kumimoji="1" lang="ja-JP" altLang="en-US"/>
          </a:p>
        </p:txBody>
      </p:sp>
    </p:spTree>
    <p:extLst>
      <p:ext uri="{BB962C8B-B14F-4D97-AF65-F5344CB8AC3E}">
        <p14:creationId xmlns:p14="http://schemas.microsoft.com/office/powerpoint/2010/main" val="14852704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94</a:t>
            </a:fld>
            <a:endParaRPr kumimoji="1" lang="ja-JP" altLang="en-US"/>
          </a:p>
        </p:txBody>
      </p:sp>
    </p:spTree>
    <p:extLst>
      <p:ext uri="{BB962C8B-B14F-4D97-AF65-F5344CB8AC3E}">
        <p14:creationId xmlns:p14="http://schemas.microsoft.com/office/powerpoint/2010/main" val="22619239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95</a:t>
            </a:fld>
            <a:endParaRPr kumimoji="1" lang="ja-JP" altLang="en-US"/>
          </a:p>
        </p:txBody>
      </p:sp>
    </p:spTree>
    <p:extLst>
      <p:ext uri="{BB962C8B-B14F-4D97-AF65-F5344CB8AC3E}">
        <p14:creationId xmlns:p14="http://schemas.microsoft.com/office/powerpoint/2010/main" val="40134519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96</a:t>
            </a:fld>
            <a:endParaRPr kumimoji="1" lang="ja-JP" altLang="en-US"/>
          </a:p>
        </p:txBody>
      </p:sp>
    </p:spTree>
    <p:extLst>
      <p:ext uri="{BB962C8B-B14F-4D97-AF65-F5344CB8AC3E}">
        <p14:creationId xmlns:p14="http://schemas.microsoft.com/office/powerpoint/2010/main" val="37636898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97</a:t>
            </a:fld>
            <a:endParaRPr kumimoji="1" lang="ja-JP" altLang="en-US"/>
          </a:p>
        </p:txBody>
      </p:sp>
    </p:spTree>
    <p:extLst>
      <p:ext uri="{BB962C8B-B14F-4D97-AF65-F5344CB8AC3E}">
        <p14:creationId xmlns:p14="http://schemas.microsoft.com/office/powerpoint/2010/main" val="18378551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98</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lang="zh-TW" altLang="en-US">
                <a:solidFill>
                  <a:prstClr val="black"/>
                </a:solidFill>
              </a:rPr>
              <a:t>歎異抄講座（第５条）</a:t>
            </a:r>
            <a:endParaRPr lang="ja-JP" altLang="en-US" dirty="0">
              <a:solidFill>
                <a:prstClr val="black"/>
              </a:solidFill>
            </a:endParaRPr>
          </a:p>
        </p:txBody>
      </p:sp>
    </p:spTree>
    <p:extLst>
      <p:ext uri="{BB962C8B-B14F-4D97-AF65-F5344CB8AC3E}">
        <p14:creationId xmlns:p14="http://schemas.microsoft.com/office/powerpoint/2010/main" val="19386493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lang="ja-JP" altLang="en-US" smtClean="0">
                <a:solidFill>
                  <a:prstClr val="black"/>
                </a:solidFill>
              </a:rPr>
              <a:pPr/>
              <a:t>99</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lang="zh-TW" altLang="en-US">
                <a:solidFill>
                  <a:prstClr val="black"/>
                </a:solidFill>
              </a:rPr>
              <a:t>歎異抄講座（第５条）</a:t>
            </a:r>
            <a:endParaRPr lang="ja-JP" altLang="en-US" dirty="0">
              <a:solidFill>
                <a:prstClr val="black"/>
              </a:solidFill>
            </a:endParaRPr>
          </a:p>
        </p:txBody>
      </p:sp>
    </p:spTree>
    <p:extLst>
      <p:ext uri="{BB962C8B-B14F-4D97-AF65-F5344CB8AC3E}">
        <p14:creationId xmlns:p14="http://schemas.microsoft.com/office/powerpoint/2010/main" val="232315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1F1E3AE-EBB2-4606-B6FA-AF8DFB6AB13F}"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247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18A6EA-CD6B-44DB-9EDE-F06B01FE11FA}"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015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509190D-A3EC-4376-909C-DE04E3604DE6}"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3463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6653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23982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1275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18238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69340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32588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15478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585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0719C8-0151-455E-BF28-FBD4B499784C}"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5268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74615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69411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6642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3CACB1E-2FA9-4ED9-917E-83796C3072C0}"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02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4AB47C7-0F79-43FF-A0D9-10BB289B68CA}"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25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43C749-D8FF-4BCD-AEBF-771F06482F4A}"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576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37D951F-EA62-431E-966D-4CA3F8533930}"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805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A4D56A-6387-4138-9E23-F637ECBAEBBF}"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54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BAB432-E6A8-4A3C-9087-0639BB63DB59}"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320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59B3EF2-512A-4E89-9200-FE323E5A057A}" type="datetime1">
              <a:rPr lang="ja-JP" altLang="en-US" smtClean="0">
                <a:solidFill>
                  <a:prstClr val="black">
                    <a:tint val="75000"/>
                  </a:prstClr>
                </a:solidFill>
              </a:rPr>
              <a:t>2024/2/6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8A805D9-84B0-4BC2-8A4E-42EAC20E1C5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284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ea typeface="游ゴシック" panose="020B0400000000000000" pitchFamily="50" charset="-128"/>
              </a:defRPr>
            </a:lvl1pPr>
          </a:lstStyle>
          <a:p>
            <a:fld id="{FCE9F987-145A-4A05-9F22-3777BEEACD5F}" type="datetime1">
              <a:rPr lang="ja-JP" altLang="en-US" smtClean="0">
                <a:solidFill>
                  <a:prstClr val="black">
                    <a:tint val="75000"/>
                  </a:prstClr>
                </a:solidFill>
              </a:rPr>
              <a:pPr/>
              <a:t>2024/2/6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ea typeface="游ゴシック" panose="020B04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ea typeface="游ゴシック" panose="020B0400000000000000" pitchFamily="50" charset="-128"/>
              </a:defRPr>
            </a:lvl1pPr>
          </a:lstStyle>
          <a:p>
            <a:fld id="{58A805D9-84B0-4BC2-8A4E-42EAC20E1C5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1046542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游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游ゴシック" panose="020B0400000000000000"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游ゴシック" panose="020B0400000000000000"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游ゴシック" panose="020B0400000000000000"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游ゴシック" panose="020B0400000000000000"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游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游ゴシック" panose="020B0400000000000000" pitchFamily="50" charset="-128"/>
              </a:defRPr>
            </a:lvl1pPr>
          </a:lstStyle>
          <a:p>
            <a:fld id="{50FBA131-92E9-4F51-8E7C-B99553BFB233}" type="datetimeFigureOut">
              <a:rPr lang="ja-JP" altLang="en-US" smtClean="0">
                <a:solidFill>
                  <a:prstClr val="black">
                    <a:tint val="75000"/>
                  </a:prstClr>
                </a:solidFill>
              </a:rPr>
              <a:pPr/>
              <a:t>2024/2/6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游ゴシック" panose="020B04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8776434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kumimoji="1" sz="4400" kern="1200">
          <a:solidFill>
            <a:schemeClr val="tx1"/>
          </a:solidFill>
          <a:latin typeface="+mj-lt"/>
          <a:ea typeface="游ゴシック" panose="020B04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50.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50.png"/></Relationships>
</file>

<file path=ppt/slides/_rels/slide10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tags" Target="../tags/tag64.xml"/><Relationship Id="rId5" Type="http://schemas.openxmlformats.org/officeDocument/2006/relationships/image" Target="../media/image52.png"/><Relationship Id="rId4" Type="http://schemas.openxmlformats.org/officeDocument/2006/relationships/image" Target="../media/image51.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tags" Target="../tags/tag65.xml"/><Relationship Id="rId5" Type="http://schemas.openxmlformats.org/officeDocument/2006/relationships/image" Target="../media/image54.jpg"/><Relationship Id="rId4" Type="http://schemas.openxmlformats.org/officeDocument/2006/relationships/image" Target="../media/image53.jp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5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image" Target="../media/image16.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53.jp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tags" Target="../tags/tag68.xml"/><Relationship Id="rId4" Type="http://schemas.openxmlformats.org/officeDocument/2006/relationships/image" Target="../media/image43.pn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jpg"/><Relationship Id="rId10" Type="http://schemas.openxmlformats.org/officeDocument/2006/relationships/image" Target="../media/image22.png"/><Relationship Id="rId4" Type="http://schemas.openxmlformats.org/officeDocument/2006/relationships/image" Target="../media/image18.jp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4.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5.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notesSlide" Target="../notesSlides/notesSlide18.xml"/><Relationship Id="rId7" Type="http://schemas.openxmlformats.org/officeDocument/2006/relationships/image" Target="../media/image20.png"/><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png"/><Relationship Id="rId11" Type="http://schemas.openxmlformats.org/officeDocument/2006/relationships/image" Target="../media/image29.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3.png"/><Relationship Id="rId5" Type="http://schemas.openxmlformats.org/officeDocument/2006/relationships/image" Target="../media/image36.jpeg"/><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37.png"/><Relationship Id="rId4" Type="http://schemas.openxmlformats.org/officeDocument/2006/relationships/image" Target="../media/image35.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41.png"/><Relationship Id="rId4" Type="http://schemas.openxmlformats.org/officeDocument/2006/relationships/image" Target="../media/image32.jp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41.png"/><Relationship Id="rId4" Type="http://schemas.openxmlformats.org/officeDocument/2006/relationships/image" Target="../media/image32.jpg"/></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43.png"/></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8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82.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49.jpeg"/></Relationships>
</file>

<file path=ppt/slides/_rels/slide9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642"/>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331" y="89529"/>
            <a:ext cx="4114337" cy="35554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 name="タイトル 1"/>
          <p:cNvSpPr>
            <a:spLocks noGrp="1"/>
          </p:cNvSpPr>
          <p:nvPr>
            <p:ph type="ctrTitle"/>
          </p:nvPr>
        </p:nvSpPr>
        <p:spPr>
          <a:xfrm>
            <a:off x="1655330" y="969636"/>
            <a:ext cx="4536504" cy="1296144"/>
          </a:xfrm>
          <a:noFill/>
          <a:ln>
            <a:noFill/>
          </a:ln>
        </p:spPr>
        <p:txBody>
          <a:bodyPr>
            <a:noAutofit/>
          </a:bodyPr>
          <a:lstStyle/>
          <a:p>
            <a:pPr algn="l"/>
            <a:r>
              <a:rPr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82025" y="603974"/>
            <a:ext cx="1345151" cy="1631216"/>
          </a:xfrm>
          <a:prstGeom prst="rect">
            <a:avLst/>
          </a:prstGeom>
          <a:noFill/>
          <a:effectLst>
            <a:glow rad="228600">
              <a:schemeClr val="accent5">
                <a:satMod val="175000"/>
                <a:alpha val="40000"/>
              </a:schemeClr>
            </a:glow>
          </a:effectLst>
        </p:spPr>
        <p:txBody>
          <a:bodyPr wrap="square" rtlCol="0">
            <a:spAutoFit/>
          </a:bodyPr>
          <a:lstStyle/>
          <a:p>
            <a:pPr>
              <a:defRPr/>
            </a:pPr>
            <a:r>
              <a:rPr lang="ja-JP" altLang="en-US" sz="10000" b="1" dirty="0">
                <a:solidFill>
                  <a:srgbClr val="FC10C9"/>
                </a:solidFill>
                <a:effectLst>
                  <a:glow rad="127000">
                    <a:prstClr val="white"/>
                  </a:glow>
                </a:effectLst>
                <a:latin typeface="HGP行書体" panose="03000600000000000000" pitchFamily="66" charset="-128"/>
                <a:ea typeface="游ゴシック" panose="020B0400000000000000" pitchFamily="50" charset="-128"/>
              </a:rPr>
              <a:t>初</a:t>
            </a:r>
            <a:endParaRPr lang="ja-JP" altLang="en-US" sz="10000" b="1" dirty="0">
              <a:solidFill>
                <a:srgbClr val="FC10C9"/>
              </a:solidFill>
              <a:effectLst>
                <a:glow rad="127000">
                  <a:prstClr val="white"/>
                </a:glow>
              </a:effectLst>
              <a:ea typeface="游ゴシック" panose="020B0400000000000000" pitchFamily="50" charset="-128"/>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0178" y="3787814"/>
            <a:ext cx="5102370" cy="3209830"/>
          </a:xfrm>
          <a:prstGeom prst="rect">
            <a:avLst/>
          </a:prstGeom>
          <a:solidFill>
            <a:srgbClr val="FFFFFF">
              <a:shade val="85000"/>
            </a:srgbClr>
          </a:solidFill>
          <a:effectLst>
            <a:softEdge rad="127000"/>
          </a:effectLst>
        </p:spPr>
      </p:pic>
      <p:sp>
        <p:nvSpPr>
          <p:cNvPr id="7" name="テキスト ボックス 6"/>
          <p:cNvSpPr txBox="1"/>
          <p:nvPr/>
        </p:nvSpPr>
        <p:spPr>
          <a:xfrm>
            <a:off x="-180528" y="2138342"/>
            <a:ext cx="9577064" cy="1631216"/>
          </a:xfrm>
          <a:prstGeom prst="rect">
            <a:avLst/>
          </a:prstGeom>
          <a:noFill/>
          <a:effectLst>
            <a:softEdge rad="63500"/>
          </a:effectLst>
        </p:spPr>
        <p:txBody>
          <a:bodyPr wrap="square" rtlCol="0">
            <a:spAutoFit/>
          </a:bodyPr>
          <a:lstStyle/>
          <a:p>
            <a:pPr>
              <a:defRPr/>
            </a:pPr>
            <a:r>
              <a:rPr lang="en-US" altLang="ja-JP" sz="10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a:t>
            </a:r>
            <a:r>
              <a:rPr lang="ja-JP" altLang="en-US" sz="10000" b="1" dirty="0">
                <a:solidFill>
                  <a:srgbClr val="FC10C9"/>
                </a:solidFill>
                <a:effectLst>
                  <a:glow rad="127000">
                    <a:prstClr val="white"/>
                  </a:glow>
                </a:effectLst>
                <a:latin typeface="游ゴシック" panose="020B0400000000000000" pitchFamily="50" charset="-128"/>
                <a:ea typeface="游ゴシック" panose="020B0400000000000000" pitchFamily="50" charset="-128"/>
              </a:rPr>
              <a:t>歎</a:t>
            </a:r>
            <a:r>
              <a:rPr lang="ja-JP" altLang="en-US" sz="10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異抄</a:t>
            </a:r>
            <a:r>
              <a:rPr lang="en-US" altLang="ja-JP" sz="10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a:t>
            </a:r>
            <a:r>
              <a:rPr lang="ja-JP" altLang="en-US" sz="8000" b="1" dirty="0">
                <a:solidFill>
                  <a:prstClr val="white">
                    <a:lumMod val="65000"/>
                  </a:prstClr>
                </a:solidFill>
                <a:effectLst>
                  <a:glow rad="127000">
                    <a:prstClr val="white"/>
                  </a:glow>
                </a:effectLst>
                <a:latin typeface="游ゴシック" panose="020B0400000000000000" pitchFamily="50" charset="-128"/>
                <a:ea typeface="游ゴシック" panose="020B0400000000000000" pitchFamily="50" charset="-128"/>
              </a:rPr>
              <a:t>講座</a:t>
            </a:r>
            <a:endParaRPr lang="ja-JP" altLang="en-US" sz="8000" b="1" dirty="0">
              <a:solidFill>
                <a:prstClr val="white">
                  <a:lumMod val="65000"/>
                </a:prstClr>
              </a:solidFill>
              <a:effectLst>
                <a:glow rad="127000">
                  <a:prstClr val="white"/>
                </a:glow>
              </a:effectLst>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AAED5958-FB8B-4EEA-9DB4-B43F1C87EFF7}"/>
              </a:ext>
            </a:extLst>
          </p:cNvPr>
          <p:cNvSpPr txBox="1"/>
          <p:nvPr/>
        </p:nvSpPr>
        <p:spPr>
          <a:xfrm>
            <a:off x="4319803" y="4686442"/>
            <a:ext cx="4543978" cy="523220"/>
          </a:xfrm>
          <a:prstGeom prst="rect">
            <a:avLst/>
          </a:prstGeom>
          <a:noFill/>
        </p:spPr>
        <p:txBody>
          <a:bodyPr wrap="square">
            <a:spAutoFit/>
          </a:bodyPr>
          <a:lstStyle/>
          <a:p>
            <a:r>
              <a:rPr lang="ja-JP" altLang="en-US" sz="2800" b="1" dirty="0">
                <a:solidFill>
                  <a:prstClr val="white">
                    <a:lumMod val="50000"/>
                  </a:prstClr>
                </a:solidFill>
                <a:effectLst>
                  <a:glow rad="127000">
                    <a:prstClr val="white"/>
                  </a:glow>
                </a:effectLst>
                <a:latin typeface="游ゴシック" panose="020B0400000000000000" pitchFamily="50" charset="-128"/>
                <a:ea typeface="游ゴシック" panose="020B0400000000000000" pitchFamily="50" charset="-128"/>
              </a:rPr>
              <a:t>第六条　弟子一人ももたず</a:t>
            </a:r>
            <a:endParaRPr lang="en-US" altLang="ja-JP" sz="2800" b="1" dirty="0">
              <a:solidFill>
                <a:prstClr val="white">
                  <a:lumMod val="50000"/>
                </a:prstClr>
              </a:solidFill>
              <a:effectLst>
                <a:glow rad="127000">
                  <a:prstClr val="white"/>
                </a:glow>
              </a:effectLst>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3965841" y="3956370"/>
            <a:ext cx="1284326" cy="425972"/>
          </a:xfrm>
          <a:prstGeom prst="rect">
            <a:avLst/>
          </a:prstGeom>
          <a:solidFill>
            <a:srgbClr val="002060"/>
          </a:solidFill>
        </p:spPr>
        <p:txBody>
          <a:bodyPr wrap="none">
            <a:noAutofit/>
          </a:bodyPr>
          <a:lstStyle/>
          <a:p>
            <a:r>
              <a:rPr lang="ja-JP" altLang="en-US" sz="2400" b="1" dirty="0">
                <a:solidFill>
                  <a:prstClr val="white"/>
                </a:solidFill>
                <a:latin typeface="游ゴシック" panose="020B0400000000000000" pitchFamily="50" charset="-128"/>
                <a:ea typeface="游ゴシック" panose="020B0400000000000000" pitchFamily="50" charset="-128"/>
              </a:rPr>
              <a:t>第７ 回</a:t>
            </a:r>
            <a:endParaRPr lang="en-US" altLang="ja-JP" sz="2400" b="1" dirty="0">
              <a:solidFill>
                <a:prstClr val="white"/>
              </a:solidFill>
              <a:latin typeface="游ゴシック" panose="020B0400000000000000" pitchFamily="50" charset="-128"/>
              <a:ea typeface="游ゴシック" panose="020B0400000000000000" pitchFamily="50" charset="-128"/>
            </a:endParaRPr>
          </a:p>
        </p:txBody>
      </p:sp>
      <p:sp>
        <p:nvSpPr>
          <p:cNvPr id="12" name="サブタイトル 2"/>
          <p:cNvSpPr txBox="1">
            <a:spLocks/>
          </p:cNvSpPr>
          <p:nvPr/>
        </p:nvSpPr>
        <p:spPr>
          <a:xfrm>
            <a:off x="4482406" y="5513762"/>
            <a:ext cx="4608512" cy="13192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800" dirty="0">
                <a:solidFill>
                  <a:schemeClr val="bg1"/>
                </a:solidFill>
                <a:effectLst/>
                <a:ea typeface="游ゴシック" panose="020B0400000000000000" pitchFamily="50" charset="-128"/>
              </a:rPr>
              <a:t>●年●月●日（●）</a:t>
            </a:r>
            <a:endParaRPr lang="en-US" altLang="ja-JP" sz="2800" dirty="0">
              <a:solidFill>
                <a:schemeClr val="bg1"/>
              </a:solidFill>
              <a:effectLst/>
              <a:ea typeface="游ゴシック" panose="020B0400000000000000" pitchFamily="50" charset="-128"/>
            </a:endParaRPr>
          </a:p>
          <a:p>
            <a:r>
              <a:rPr lang="ja-JP" altLang="en-US" sz="2800" dirty="0">
                <a:solidFill>
                  <a:schemeClr val="bg1"/>
                </a:solidFill>
                <a:effectLst/>
                <a:ea typeface="游ゴシック" panose="020B0400000000000000" pitchFamily="50" charset="-128"/>
              </a:rPr>
              <a:t>　　　　●●●●</a:t>
            </a:r>
          </a:p>
        </p:txBody>
      </p:sp>
    </p:spTree>
    <p:extLst>
      <p:ext uri="{BB962C8B-B14F-4D97-AF65-F5344CB8AC3E}">
        <p14:creationId xmlns:p14="http://schemas.microsoft.com/office/powerpoint/2010/main" val="282363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00743"/>
            <a:ext cx="10897850" cy="6057258"/>
          </a:xfrm>
          <a:prstGeom prst="rect">
            <a:avLst/>
          </a:prstGeom>
        </p:spPr>
      </p:pic>
      <p:sp>
        <p:nvSpPr>
          <p:cNvPr id="11" name="四角形吹き出し 10"/>
          <p:cNvSpPr/>
          <p:nvPr/>
        </p:nvSpPr>
        <p:spPr>
          <a:xfrm>
            <a:off x="250773" y="1586496"/>
            <a:ext cx="6960962" cy="4737320"/>
          </a:xfrm>
          <a:prstGeom prst="wedgeRectCallout">
            <a:avLst>
              <a:gd name="adj1" fmla="val 60386"/>
              <a:gd name="adj2" fmla="val 1532"/>
            </a:avLst>
          </a:prstGeom>
          <a:solidFill>
            <a:schemeClr val="accent3">
              <a:lumMod val="40000"/>
              <a:lumOff val="60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05" y="1628832"/>
            <a:ext cx="6784497" cy="4649690"/>
          </a:xfrm>
          <a:prstGeom prst="rect">
            <a:avLst/>
          </a:prstGeom>
          <a:ln w="63500">
            <a:noFill/>
          </a:ln>
        </p:spPr>
      </p:pic>
      <p:sp>
        <p:nvSpPr>
          <p:cNvPr id="5" name="タイトル 1"/>
          <p:cNvSpPr>
            <a:spLocks noGrp="1"/>
          </p:cNvSpPr>
          <p:nvPr>
            <p:ph type="title"/>
          </p:nvPr>
        </p:nvSpPr>
        <p:spPr>
          <a:xfrm>
            <a:off x="-429067" y="91391"/>
            <a:ext cx="9144000" cy="785753"/>
          </a:xfrm>
          <a:noFill/>
        </p:spPr>
        <p:txBody>
          <a:bodyPr>
            <a:normAutofit fontScale="90000"/>
          </a:bodyPr>
          <a:lstStyle/>
          <a:p>
            <a:pPr algn="ctr"/>
            <a:r>
              <a:rPr kumimoji="1" lang="ja-JP" altLang="en-US" sz="5300" b="1" dirty="0">
                <a:effectLst/>
                <a:latin typeface="游ゴシック" panose="020B0400000000000000" pitchFamily="50" charset="-128"/>
                <a:ea typeface="游ゴシック" panose="020B0400000000000000" pitchFamily="50" charset="-128"/>
              </a:rPr>
              <a:t>親鸞聖人の拠点</a:t>
            </a:r>
            <a:r>
              <a:rPr kumimoji="1" lang="ja-JP" altLang="en-US" sz="4400" b="1" dirty="0">
                <a:effectLst/>
                <a:latin typeface="游ゴシック" panose="020B0400000000000000" pitchFamily="50" charset="-128"/>
                <a:ea typeface="游ゴシック" panose="020B0400000000000000" pitchFamily="50" charset="-128"/>
              </a:rPr>
              <a:t>（稲田の草庵）</a:t>
            </a:r>
          </a:p>
        </p:txBody>
      </p:sp>
      <p:sp>
        <p:nvSpPr>
          <p:cNvPr id="12" name="四角形吹き出し 11"/>
          <p:cNvSpPr/>
          <p:nvPr/>
        </p:nvSpPr>
        <p:spPr>
          <a:xfrm>
            <a:off x="7997371" y="3497944"/>
            <a:ext cx="1016000" cy="1567542"/>
          </a:xfrm>
          <a:prstGeom prst="wedgeRectCallout">
            <a:avLst>
              <a:gd name="adj1" fmla="val -18270"/>
              <a:gd name="adj2" fmla="val 39971"/>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8281" y="2346456"/>
            <a:ext cx="903348" cy="2302973"/>
          </a:xfrm>
          <a:prstGeom prst="rect">
            <a:avLst/>
          </a:prstGeom>
          <a:effectLst>
            <a:glow rad="63500">
              <a:srgbClr val="FFFF00"/>
            </a:glow>
          </a:effectLst>
        </p:spPr>
      </p:pic>
      <p:sp>
        <p:nvSpPr>
          <p:cNvPr id="9" name="タイトル 1"/>
          <p:cNvSpPr txBox="1">
            <a:spLocks/>
          </p:cNvSpPr>
          <p:nvPr/>
        </p:nvSpPr>
        <p:spPr>
          <a:xfrm>
            <a:off x="2533261" y="3043619"/>
            <a:ext cx="1382685" cy="785753"/>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9600" b="1" dirty="0">
                <a:solidFill>
                  <a:srgbClr val="FF0000"/>
                </a:solidFill>
                <a:latin typeface="游ゴシック" panose="020B0400000000000000" pitchFamily="50" charset="-128"/>
                <a:ea typeface="游ゴシック" panose="020B0400000000000000" pitchFamily="50" charset="-128"/>
              </a:rPr>
              <a:t>★</a:t>
            </a:r>
          </a:p>
        </p:txBody>
      </p:sp>
    </p:spTree>
    <p:custDataLst>
      <p:tags r:id="rId1"/>
    </p:custDataLst>
    <p:extLst>
      <p:ext uri="{BB962C8B-B14F-4D97-AF65-F5344CB8AC3E}">
        <p14:creationId xmlns:p14="http://schemas.microsoft.com/office/powerpoint/2010/main" val="335393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412" y="-336568"/>
            <a:ext cx="11041159" cy="7886544"/>
          </a:xfrm>
          <a:prstGeom prst="rect">
            <a:avLst/>
          </a:prstGeom>
        </p:spPr>
      </p:pic>
      <p:sp>
        <p:nvSpPr>
          <p:cNvPr id="4" name="テキスト ボックス 3"/>
          <p:cNvSpPr txBox="1"/>
          <p:nvPr/>
        </p:nvSpPr>
        <p:spPr>
          <a:xfrm>
            <a:off x="265468" y="2653877"/>
            <a:ext cx="9144000" cy="830997"/>
          </a:xfrm>
          <a:prstGeom prst="rect">
            <a:avLst/>
          </a:prstGeom>
          <a:noFill/>
          <a:effectLst>
            <a:glow rad="228600">
              <a:schemeClr val="accent4">
                <a:satMod val="175000"/>
                <a:alpha val="40000"/>
              </a:schemeClr>
            </a:glow>
          </a:effectLst>
        </p:spPr>
        <p:txBody>
          <a:bodyPr wrap="square" rtlCol="0">
            <a:spAutoFit/>
          </a:bodyPr>
          <a:lstStyle/>
          <a:p>
            <a:r>
              <a:rPr lang="ja-JP" altLang="en-US" sz="4800" b="1" dirty="0">
                <a:solidFill>
                  <a:srgbClr val="FF0000"/>
                </a:solidFill>
                <a:latin typeface="+mj-lt"/>
                <a:ea typeface="游ゴシック" panose="020B0400000000000000" pitchFamily="50" charset="-128"/>
              </a:rPr>
              <a:t>５．第六条と御同朋・御同行</a:t>
            </a:r>
            <a:endParaRPr lang="en-US" altLang="ja-JP" sz="4800" b="1" dirty="0">
              <a:solidFill>
                <a:srgbClr val="FF0000"/>
              </a:solidFill>
              <a:latin typeface="+mj-lt"/>
              <a:ea typeface="游ゴシック" panose="020B0400000000000000" pitchFamily="50" charset="-128"/>
            </a:endParaRPr>
          </a:p>
        </p:txBody>
      </p:sp>
    </p:spTree>
    <p:extLst>
      <p:ext uri="{BB962C8B-B14F-4D97-AF65-F5344CB8AC3E}">
        <p14:creationId xmlns:p14="http://schemas.microsoft.com/office/powerpoint/2010/main" val="32137118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85451" y="3172970"/>
            <a:ext cx="7373098" cy="3416320"/>
          </a:xfrm>
          <a:prstGeom prst="rect">
            <a:avLst/>
          </a:prstGeom>
        </p:spPr>
        <p:txBody>
          <a:bodyPr wrap="square">
            <a:spAutoFit/>
          </a:bodyPr>
          <a:lstStyle/>
          <a:p>
            <a:pPr lvl="0" algn="ctr"/>
            <a:r>
              <a:rPr lang="ja-JP" altLang="en-US" sz="7200" b="1" dirty="0">
                <a:latin typeface="游ゴシック" panose="020B0400000000000000" pitchFamily="50" charset="-128"/>
                <a:ea typeface="游ゴシック" panose="020B0400000000000000" pitchFamily="50" charset="-128"/>
              </a:rPr>
              <a:t>親鸞聖人の弟子に対する立場が示された言葉</a:t>
            </a:r>
            <a:endParaRPr lang="en-US" altLang="ja-JP" sz="72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5" y="558777"/>
            <a:ext cx="8576211" cy="1323439"/>
          </a:xfrm>
          <a:prstGeom prst="rect">
            <a:avLst/>
          </a:prstGeom>
        </p:spPr>
        <p:txBody>
          <a:bodyPr wrap="square">
            <a:spAutoFit/>
          </a:bodyPr>
          <a:lstStyle/>
          <a:p>
            <a:pPr lvl="0" algn="ctr"/>
            <a:r>
              <a:rPr lang="ja-JP" altLang="en-US" sz="8000" b="1" dirty="0">
                <a:solidFill>
                  <a:srgbClr val="FF0000"/>
                </a:solidFill>
                <a:latin typeface="游ゴシック" panose="020B0400000000000000" pitchFamily="50" charset="-128"/>
                <a:ea typeface="游ゴシック" panose="020B0400000000000000" pitchFamily="50" charset="-128"/>
              </a:rPr>
              <a:t>御同朋・御同行</a:t>
            </a:r>
            <a:endParaRPr lang="en-US" altLang="ja-JP" sz="80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97950" y="2001789"/>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333798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298938" y="173835"/>
            <a:ext cx="8845062" cy="6555641"/>
          </a:xfrm>
          <a:prstGeom prst="rect">
            <a:avLst/>
          </a:prstGeom>
          <a:noFill/>
        </p:spPr>
        <p:txBody>
          <a:bodyPr wrap="square" rtlCol="0">
            <a:spAutoFit/>
          </a:bodyPr>
          <a:lstStyle/>
          <a:p>
            <a:r>
              <a:rPr lang="ja-JP" altLang="en-US" sz="6000" b="1" dirty="0">
                <a:ea typeface="游ゴシック" panose="020B0400000000000000" pitchFamily="50" charset="-128"/>
              </a:rPr>
              <a:t>御同朋</a:t>
            </a:r>
            <a:r>
              <a:rPr lang="en-US" altLang="ja-JP" sz="6000" b="1" dirty="0">
                <a:ea typeface="游ゴシック" panose="020B0400000000000000" pitchFamily="50" charset="-128"/>
              </a:rPr>
              <a:t>…</a:t>
            </a:r>
          </a:p>
          <a:p>
            <a:endParaRPr lang="en-US" altLang="ja-JP" sz="2000" b="1" dirty="0">
              <a:ea typeface="游ゴシック" panose="020B0400000000000000" pitchFamily="50" charset="-128"/>
            </a:endParaRPr>
          </a:p>
          <a:p>
            <a:r>
              <a:rPr lang="ja-JP" altLang="en-US" sz="6000" b="1" dirty="0">
                <a:ea typeface="游ゴシック" panose="020B0400000000000000" pitchFamily="50" charset="-128"/>
              </a:rPr>
              <a:t>　→同門同師のとも</a:t>
            </a:r>
            <a:endParaRPr lang="en-US" altLang="ja-JP" sz="6000" b="1" dirty="0">
              <a:ea typeface="游ゴシック" panose="020B0400000000000000" pitchFamily="50" charset="-128"/>
            </a:endParaRPr>
          </a:p>
          <a:p>
            <a:r>
              <a:rPr lang="ja-JP" altLang="en-US" sz="6000" b="1" dirty="0">
                <a:ea typeface="游ゴシック" panose="020B0400000000000000" pitchFamily="50" charset="-128"/>
              </a:rPr>
              <a:t>　　念仏の道を歩む仲間</a:t>
            </a:r>
            <a:endParaRPr lang="en-US" altLang="ja-JP" sz="6000" b="1" dirty="0">
              <a:ea typeface="游ゴシック" panose="020B0400000000000000" pitchFamily="50" charset="-128"/>
            </a:endParaRPr>
          </a:p>
          <a:p>
            <a:endParaRPr lang="en-US" altLang="ja-JP" sz="2000" b="1" dirty="0">
              <a:ea typeface="游ゴシック" panose="020B0400000000000000" pitchFamily="50" charset="-128"/>
            </a:endParaRPr>
          </a:p>
          <a:p>
            <a:r>
              <a:rPr lang="ja-JP" altLang="en-US" sz="6000" b="1" dirty="0">
                <a:ea typeface="游ゴシック" panose="020B0400000000000000" pitchFamily="50" charset="-128"/>
              </a:rPr>
              <a:t>御同行</a:t>
            </a:r>
            <a:r>
              <a:rPr kumimoji="1" lang="en-US" altLang="ja-JP" sz="6000" b="1" dirty="0">
                <a:ea typeface="游ゴシック" panose="020B0400000000000000" pitchFamily="50" charset="-128"/>
              </a:rPr>
              <a:t>…</a:t>
            </a:r>
          </a:p>
          <a:p>
            <a:endParaRPr kumimoji="1" lang="en-US" altLang="ja-JP" sz="2000" b="1" dirty="0">
              <a:ea typeface="游ゴシック" panose="020B0400000000000000" pitchFamily="50" charset="-128"/>
            </a:endParaRPr>
          </a:p>
          <a:p>
            <a:r>
              <a:rPr lang="ja-JP" altLang="en-US" sz="6000" b="1" dirty="0">
                <a:ea typeface="游ゴシック" panose="020B0400000000000000" pitchFamily="50" charset="-128"/>
              </a:rPr>
              <a:t>　→同じ行にはげむ者</a:t>
            </a:r>
            <a:endParaRPr lang="en-US" altLang="ja-JP" sz="6000" b="1" dirty="0">
              <a:ea typeface="游ゴシック" panose="020B0400000000000000" pitchFamily="50" charset="-128"/>
            </a:endParaRPr>
          </a:p>
          <a:p>
            <a:r>
              <a:rPr kumimoji="1" lang="ja-JP" altLang="en-US" sz="6000" b="1" dirty="0">
                <a:ea typeface="游ゴシック" panose="020B0400000000000000" pitchFamily="50" charset="-128"/>
              </a:rPr>
              <a:t>　　念仏の道を歩む者</a:t>
            </a:r>
            <a:endParaRPr kumimoji="1" lang="en-US" altLang="ja-JP" sz="6000"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301408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500"/>
                                        <p:tgtEl>
                                          <p:spTgt spid="1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3" end="3"/>
                                            </p:txEl>
                                          </p:spTgt>
                                        </p:tgtEl>
                                        <p:attrNameLst>
                                          <p:attrName>style.visibility</p:attrName>
                                        </p:attrNameLst>
                                      </p:cBhvr>
                                      <p:to>
                                        <p:strVal val="visible"/>
                                      </p:to>
                                    </p:set>
                                    <p:animEffect transition="in" filter="fade">
                                      <p:cBhvr>
                                        <p:cTn id="10" dur="500"/>
                                        <p:tgtEl>
                                          <p:spTgt spid="1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7" end="7"/>
                                            </p:txEl>
                                          </p:spTgt>
                                        </p:tgtEl>
                                        <p:attrNameLst>
                                          <p:attrName>style.visibility</p:attrName>
                                        </p:attrNameLst>
                                      </p:cBhvr>
                                      <p:to>
                                        <p:strVal val="visible"/>
                                      </p:to>
                                    </p:set>
                                    <p:animEffect transition="in" filter="fade">
                                      <p:cBhvr>
                                        <p:cTn id="15" dur="500"/>
                                        <p:tgtEl>
                                          <p:spTgt spid="18">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xEl>
                                              <p:pRg st="8" end="8"/>
                                            </p:txEl>
                                          </p:spTgt>
                                        </p:tgtEl>
                                        <p:attrNameLst>
                                          <p:attrName>style.visibility</p:attrName>
                                        </p:attrNameLst>
                                      </p:cBhvr>
                                      <p:to>
                                        <p:strVal val="visible"/>
                                      </p:to>
                                    </p:set>
                                    <p:animEffect transition="in" filter="fade">
                                      <p:cBhvr>
                                        <p:cTn id="18"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298938" y="173835"/>
            <a:ext cx="8845062" cy="6555641"/>
          </a:xfrm>
          <a:prstGeom prst="rect">
            <a:avLst/>
          </a:prstGeom>
          <a:noFill/>
        </p:spPr>
        <p:txBody>
          <a:bodyPr wrap="square" rtlCol="0">
            <a:spAutoFit/>
          </a:bodyPr>
          <a:lstStyle/>
          <a:p>
            <a:r>
              <a:rPr lang="ja-JP" altLang="en-US" sz="6000" b="1" dirty="0">
                <a:ea typeface="游ゴシック" panose="020B0400000000000000" pitchFamily="50" charset="-128"/>
              </a:rPr>
              <a:t>御同朋</a:t>
            </a:r>
            <a:r>
              <a:rPr lang="en-US" altLang="ja-JP" sz="6000" b="1" dirty="0">
                <a:ea typeface="游ゴシック" panose="020B0400000000000000" pitchFamily="50" charset="-128"/>
              </a:rPr>
              <a:t>…</a:t>
            </a:r>
          </a:p>
          <a:p>
            <a:endParaRPr lang="en-US" altLang="ja-JP" sz="2000" b="1" dirty="0">
              <a:ea typeface="游ゴシック" panose="020B0400000000000000" pitchFamily="50" charset="-128"/>
            </a:endParaRPr>
          </a:p>
          <a:p>
            <a:r>
              <a:rPr lang="ja-JP" altLang="en-US" sz="6000" b="1" dirty="0">
                <a:ea typeface="游ゴシック" panose="020B0400000000000000" pitchFamily="50" charset="-128"/>
              </a:rPr>
              <a:t>　→同門同師のとも</a:t>
            </a:r>
            <a:endParaRPr lang="en-US" altLang="ja-JP" sz="6000" b="1" dirty="0">
              <a:ea typeface="游ゴシック" panose="020B0400000000000000" pitchFamily="50" charset="-128"/>
            </a:endParaRPr>
          </a:p>
          <a:p>
            <a:r>
              <a:rPr lang="ja-JP" altLang="en-US" sz="6000" b="1" dirty="0">
                <a:ea typeface="游ゴシック" panose="020B0400000000000000" pitchFamily="50" charset="-128"/>
              </a:rPr>
              <a:t>　　</a:t>
            </a:r>
            <a:r>
              <a:rPr lang="ja-JP" altLang="en-US" sz="6000" b="1" dirty="0">
                <a:solidFill>
                  <a:srgbClr val="FF0000"/>
                </a:solidFill>
                <a:ea typeface="游ゴシック" panose="020B0400000000000000" pitchFamily="50" charset="-128"/>
              </a:rPr>
              <a:t>念仏の道を歩む仲間</a:t>
            </a:r>
            <a:endParaRPr lang="en-US" altLang="ja-JP" sz="6000" b="1" dirty="0">
              <a:solidFill>
                <a:srgbClr val="FF0000"/>
              </a:solidFill>
              <a:ea typeface="游ゴシック" panose="020B0400000000000000" pitchFamily="50" charset="-128"/>
            </a:endParaRPr>
          </a:p>
          <a:p>
            <a:endParaRPr lang="en-US" altLang="ja-JP" sz="2000" b="1" dirty="0">
              <a:ea typeface="游ゴシック" panose="020B0400000000000000" pitchFamily="50" charset="-128"/>
            </a:endParaRPr>
          </a:p>
          <a:p>
            <a:r>
              <a:rPr lang="ja-JP" altLang="en-US" sz="6000" b="1" dirty="0">
                <a:ea typeface="游ゴシック" panose="020B0400000000000000" pitchFamily="50" charset="-128"/>
              </a:rPr>
              <a:t>御同行</a:t>
            </a:r>
            <a:r>
              <a:rPr kumimoji="1" lang="en-US" altLang="ja-JP" sz="6000" b="1" dirty="0">
                <a:ea typeface="游ゴシック" panose="020B0400000000000000" pitchFamily="50" charset="-128"/>
              </a:rPr>
              <a:t>…</a:t>
            </a:r>
          </a:p>
          <a:p>
            <a:endParaRPr kumimoji="1" lang="en-US" altLang="ja-JP" sz="2000" b="1" dirty="0">
              <a:ea typeface="游ゴシック" panose="020B0400000000000000" pitchFamily="50" charset="-128"/>
            </a:endParaRPr>
          </a:p>
          <a:p>
            <a:r>
              <a:rPr lang="ja-JP" altLang="en-US" sz="6000" b="1" dirty="0">
                <a:ea typeface="游ゴシック" panose="020B0400000000000000" pitchFamily="50" charset="-128"/>
              </a:rPr>
              <a:t>　→同じ行にはげむ者</a:t>
            </a:r>
            <a:endParaRPr lang="en-US" altLang="ja-JP" sz="6000" b="1" dirty="0">
              <a:ea typeface="游ゴシック" panose="020B0400000000000000" pitchFamily="50" charset="-128"/>
            </a:endParaRPr>
          </a:p>
          <a:p>
            <a:r>
              <a:rPr kumimoji="1" lang="ja-JP" altLang="en-US" sz="6000" b="1" dirty="0">
                <a:ea typeface="游ゴシック" panose="020B0400000000000000" pitchFamily="50" charset="-128"/>
              </a:rPr>
              <a:t>　　</a:t>
            </a:r>
            <a:r>
              <a:rPr kumimoji="1" lang="ja-JP" altLang="en-US" sz="6000" b="1" dirty="0">
                <a:solidFill>
                  <a:srgbClr val="FF0000"/>
                </a:solidFill>
                <a:ea typeface="游ゴシック" panose="020B0400000000000000" pitchFamily="50" charset="-128"/>
              </a:rPr>
              <a:t>念仏の道を歩む者</a:t>
            </a:r>
            <a:endParaRPr kumimoji="1" lang="en-US" altLang="ja-JP" sz="60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18963504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1331" y="3742370"/>
            <a:ext cx="8775192" cy="2554545"/>
          </a:xfrm>
          <a:prstGeom prst="rect">
            <a:avLst/>
          </a:prstGeom>
        </p:spPr>
        <p:txBody>
          <a:bodyPr wrap="square">
            <a:spAutoFit/>
          </a:bodyPr>
          <a:lstStyle/>
          <a:p>
            <a:pPr lvl="0" algn="ctr"/>
            <a:r>
              <a:rPr lang="en-US" altLang="ja-JP"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御文章</a:t>
            </a:r>
            <a:r>
              <a:rPr lang="en-US" altLang="ja-JP" sz="6000" b="1" dirty="0">
                <a:latin typeface="游ゴシック" panose="020B0400000000000000" pitchFamily="50" charset="-128"/>
                <a:ea typeface="游ゴシック" panose="020B0400000000000000" pitchFamily="50" charset="-128"/>
              </a:rPr>
              <a:t>』</a:t>
            </a:r>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門徒弟子の章</a:t>
            </a:r>
            <a:r>
              <a:rPr lang="en-US" altLang="ja-JP" sz="4800" b="1" dirty="0">
                <a:latin typeface="游ゴシック" panose="020B0400000000000000" pitchFamily="50" charset="-128"/>
                <a:ea typeface="游ゴシック" panose="020B0400000000000000" pitchFamily="50" charset="-128"/>
              </a:rPr>
              <a:t>｣</a:t>
            </a:r>
          </a:p>
          <a:p>
            <a:pPr lvl="0" algn="ctr"/>
            <a:r>
              <a:rPr lang="ja-JP" altLang="en-US" sz="4000" b="1" dirty="0">
                <a:latin typeface="游ゴシック" panose="020B0400000000000000" pitchFamily="50" charset="-128"/>
                <a:ea typeface="游ゴシック" panose="020B0400000000000000" pitchFamily="50" charset="-128"/>
              </a:rPr>
              <a:t>（</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註釈版聖典</a:t>
            </a:r>
            <a:r>
              <a:rPr lang="en-US" altLang="ja-JP" sz="4000" b="1" dirty="0">
                <a:latin typeface="游ゴシック" panose="020B0400000000000000" pitchFamily="50" charset="-128"/>
                <a:ea typeface="游ゴシック" panose="020B0400000000000000" pitchFamily="50" charset="-128"/>
              </a:rPr>
              <a:t>』1083</a:t>
            </a:r>
            <a:r>
              <a:rPr lang="ja-JP" altLang="en-US" sz="4000" b="1" dirty="0">
                <a:latin typeface="游ゴシック" panose="020B0400000000000000" pitchFamily="50" charset="-128"/>
                <a:ea typeface="游ゴシック" panose="020B0400000000000000" pitchFamily="50" charset="-128"/>
              </a:rPr>
              <a:t>頁～）</a:t>
            </a:r>
            <a:endParaRPr lang="en-US" altLang="ja-JP" sz="4000" b="1" dirty="0">
              <a:latin typeface="游ゴシック" panose="020B0400000000000000" pitchFamily="50" charset="-128"/>
              <a:ea typeface="游ゴシック" panose="020B0400000000000000" pitchFamily="50" charset="-128"/>
            </a:endParaRPr>
          </a:p>
          <a:p>
            <a:pPr lvl="0" algn="ctr"/>
            <a:r>
              <a:rPr lang="ja-JP" altLang="en-US" sz="6000" b="1" dirty="0">
                <a:latin typeface="游ゴシック" panose="020B0400000000000000" pitchFamily="50" charset="-128"/>
                <a:ea typeface="游ゴシック" panose="020B0400000000000000" pitchFamily="50" charset="-128"/>
              </a:rPr>
              <a:t>に両者の関係が示される</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1" y="197062"/>
            <a:ext cx="8576211" cy="2123658"/>
          </a:xfrm>
          <a:prstGeom prst="rect">
            <a:avLst/>
          </a:prstGeom>
        </p:spPr>
        <p:txBody>
          <a:bodyPr wrap="square">
            <a:spAutoFit/>
          </a:bodyPr>
          <a:lstStyle/>
          <a:p>
            <a:pPr lvl="0" algn="ctr"/>
            <a:r>
              <a:rPr lang="ja-JP" altLang="en-US" sz="6600" b="1" dirty="0">
                <a:solidFill>
                  <a:srgbClr val="FF0000"/>
                </a:solidFill>
                <a:latin typeface="游ゴシック" panose="020B0400000000000000" pitchFamily="50" charset="-128"/>
                <a:ea typeface="游ゴシック" panose="020B0400000000000000" pitchFamily="50" charset="-128"/>
              </a:rPr>
              <a:t>弟子一人ももたず</a:t>
            </a:r>
            <a:endParaRPr lang="en-US" altLang="ja-JP" sz="6600" b="1" dirty="0">
              <a:solidFill>
                <a:srgbClr val="FF0000"/>
              </a:solidFill>
              <a:latin typeface="游ゴシック" panose="020B0400000000000000" pitchFamily="50" charset="-128"/>
              <a:ea typeface="游ゴシック" panose="020B0400000000000000" pitchFamily="50" charset="-128"/>
            </a:endParaRPr>
          </a:p>
          <a:p>
            <a:pPr lvl="0" algn="ctr"/>
            <a:r>
              <a:rPr lang="ja-JP" altLang="en-US" sz="6600" b="1" dirty="0">
                <a:solidFill>
                  <a:srgbClr val="FF0000"/>
                </a:solidFill>
                <a:latin typeface="游ゴシック" panose="020B0400000000000000" pitchFamily="50" charset="-128"/>
                <a:ea typeface="游ゴシック" panose="020B0400000000000000" pitchFamily="50" charset="-128"/>
              </a:rPr>
              <a:t>御同朋・御同行</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16" y="2540459"/>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70668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00" y="514579"/>
            <a:ext cx="7782005" cy="6212792"/>
          </a:xfrm>
          <a:prstGeom prst="rect">
            <a:avLst/>
          </a:prstGeom>
        </p:spPr>
      </p:pic>
      <p:sp>
        <p:nvSpPr>
          <p:cNvPr id="6" name="テキスト ボックス 5"/>
          <p:cNvSpPr txBox="1"/>
          <p:nvPr/>
        </p:nvSpPr>
        <p:spPr>
          <a:xfrm>
            <a:off x="7482007" y="0"/>
            <a:ext cx="1661993" cy="6858000"/>
          </a:xfrm>
          <a:prstGeom prst="rect">
            <a:avLst/>
          </a:prstGeom>
          <a:solidFill>
            <a:srgbClr val="002060"/>
          </a:solidFill>
        </p:spPr>
        <p:txBody>
          <a:bodyPr vert="eaVert" wrap="square" rtlCol="0">
            <a:spAutoFit/>
          </a:bodyPr>
          <a:lstStyle/>
          <a:p>
            <a:pPr algn="ctr"/>
            <a:endParaRPr lang="en-US" altLang="ja-JP" sz="2400" dirty="0">
              <a:solidFill>
                <a:schemeClr val="bg1"/>
              </a:solidFill>
              <a:ea typeface="游ゴシック" panose="020B0400000000000000" pitchFamily="50" charset="-128"/>
            </a:endParaRPr>
          </a:p>
          <a:p>
            <a:pPr algn="ctr"/>
            <a:r>
              <a:rPr lang="ja-JP" altLang="en-US" sz="4800" b="1" dirty="0">
                <a:solidFill>
                  <a:schemeClr val="bg1"/>
                </a:solidFill>
                <a:ea typeface="游ゴシック" panose="020B0400000000000000" pitchFamily="50" charset="-128"/>
              </a:rPr>
              <a:t>第八代宗主　蓮如上人</a:t>
            </a:r>
            <a:endParaRPr lang="en-US" altLang="ja-JP" sz="4800" b="1" dirty="0">
              <a:solidFill>
                <a:schemeClr val="bg1"/>
              </a:solidFill>
              <a:ea typeface="游ゴシック" panose="020B0400000000000000" pitchFamily="50" charset="-128"/>
            </a:endParaRPr>
          </a:p>
          <a:p>
            <a:pPr algn="ctr"/>
            <a:endParaRPr kumimoji="1" lang="ja-JP" altLang="en-US" sz="2400" dirty="0">
              <a:solidFill>
                <a:schemeClr val="bg1"/>
              </a:solidFill>
              <a:ea typeface="游ゴシック" panose="020B0400000000000000" pitchFamily="50" charset="-128"/>
            </a:endParaRPr>
          </a:p>
        </p:txBody>
      </p:sp>
      <p:sp>
        <p:nvSpPr>
          <p:cNvPr id="4" name="正方形/長方形 3"/>
          <p:cNvSpPr/>
          <p:nvPr/>
        </p:nvSpPr>
        <p:spPr>
          <a:xfrm>
            <a:off x="0" y="4707762"/>
            <a:ext cx="8775192" cy="1754326"/>
          </a:xfrm>
          <a:prstGeom prst="rect">
            <a:avLst/>
          </a:prstGeom>
        </p:spPr>
        <p:txBody>
          <a:bodyPr wrap="square">
            <a:spAutoFit/>
          </a:bodyPr>
          <a:lstStyle/>
          <a:p>
            <a:pPr lvl="0"/>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pPr lvl="0"/>
            <a:r>
              <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御文章</a:t>
            </a:r>
            <a:r>
              <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の著者</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9475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0573" y="871281"/>
            <a:ext cx="14911217" cy="11904425"/>
          </a:xfrm>
          <a:prstGeom prst="rect">
            <a:avLst/>
          </a:prstGeom>
        </p:spPr>
      </p:pic>
      <p:sp>
        <p:nvSpPr>
          <p:cNvPr id="4" name="タイトル 1"/>
          <p:cNvSpPr txBox="1">
            <a:spLocks/>
          </p:cNvSpPr>
          <p:nvPr/>
        </p:nvSpPr>
        <p:spPr>
          <a:xfrm>
            <a:off x="3995936" y="332656"/>
            <a:ext cx="4824536" cy="6300900"/>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bg1"/>
                </a:solidFill>
                <a:effectLst>
                  <a:glow rad="228600">
                    <a:schemeClr val="tx1"/>
                  </a:glow>
                </a:effectLst>
                <a:ea typeface="游ゴシック" panose="020B0400000000000000" pitchFamily="50" charset="-128"/>
              </a:rPr>
              <a:t>親鸞聖人は、「親鸞は弟子一人ももたず」と仰せになっています。「なぜなら、如来の教えを人々に説き聞かせるときは、ただ如来の御代官を仰せつかるばかりなのです。</a:t>
            </a:r>
            <a:endParaRPr lang="ja-JP" altLang="en-US" sz="4000" b="1" dirty="0">
              <a:solidFill>
                <a:schemeClr val="bg1"/>
              </a:solidFill>
              <a:effectLst>
                <a:glow rad="228600">
                  <a:schemeClr val="tx1"/>
                </a:glow>
              </a:effectLst>
              <a:ea typeface="游ゴシック" panose="020B0400000000000000" pitchFamily="50" charset="-128"/>
            </a:endParaRPr>
          </a:p>
        </p:txBody>
      </p:sp>
    </p:spTree>
    <p:custDataLst>
      <p:tags r:id="rId1"/>
    </p:custDataLst>
    <p:extLst>
      <p:ext uri="{BB962C8B-B14F-4D97-AF65-F5344CB8AC3E}">
        <p14:creationId xmlns:p14="http://schemas.microsoft.com/office/powerpoint/2010/main" val="8447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573" y="871281"/>
            <a:ext cx="14911217" cy="11904425"/>
          </a:xfrm>
          <a:prstGeom prst="rect">
            <a:avLst/>
          </a:prstGeom>
        </p:spPr>
      </p:pic>
      <p:sp>
        <p:nvSpPr>
          <p:cNvPr id="4" name="タイトル 1"/>
          <p:cNvSpPr txBox="1">
            <a:spLocks/>
          </p:cNvSpPr>
          <p:nvPr/>
        </p:nvSpPr>
        <p:spPr>
          <a:xfrm>
            <a:off x="3995936" y="332656"/>
            <a:ext cx="4824536" cy="6300900"/>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bg1"/>
                </a:solidFill>
                <a:effectLst>
                  <a:glow rad="228600">
                    <a:schemeClr val="tx1"/>
                  </a:glow>
                </a:effectLst>
                <a:ea typeface="游ゴシック" panose="020B0400000000000000" pitchFamily="50" charset="-128"/>
              </a:rPr>
              <a:t>親鸞聖人は、「</a:t>
            </a:r>
            <a:r>
              <a:rPr lang="ja-JP" altLang="en-US" b="1" dirty="0">
                <a:solidFill>
                  <a:srgbClr val="FF0000"/>
                </a:solidFill>
                <a:effectLst>
                  <a:glow rad="228600">
                    <a:schemeClr val="bg1"/>
                  </a:glow>
                </a:effectLst>
                <a:ea typeface="游ゴシック" panose="020B0400000000000000" pitchFamily="50" charset="-128"/>
              </a:rPr>
              <a:t>親鸞は弟子一人ももたず</a:t>
            </a:r>
            <a:r>
              <a:rPr lang="ja-JP" altLang="en-US" b="1" dirty="0">
                <a:solidFill>
                  <a:schemeClr val="bg1"/>
                </a:solidFill>
                <a:effectLst>
                  <a:glow rad="228600">
                    <a:schemeClr val="tx1"/>
                  </a:glow>
                </a:effectLst>
                <a:ea typeface="游ゴシック" panose="020B0400000000000000" pitchFamily="50" charset="-128"/>
              </a:rPr>
              <a:t>」と仰せになっています。「なぜなら、如来の教えを人々に説き聞かせるときは、ただ如来の御代官を仰せつかるばかりなのです。</a:t>
            </a:r>
            <a:endParaRPr lang="ja-JP" altLang="en-US" sz="4000" b="1" dirty="0">
              <a:solidFill>
                <a:schemeClr val="bg1"/>
              </a:solidFill>
              <a:effectLst>
                <a:glow rad="228600">
                  <a:schemeClr val="tx1"/>
                </a:glow>
              </a:effectLst>
              <a:ea typeface="游ゴシック" panose="020B0400000000000000" pitchFamily="50" charset="-128"/>
            </a:endParaRPr>
          </a:p>
        </p:txBody>
      </p:sp>
    </p:spTree>
    <p:extLst>
      <p:ext uri="{BB962C8B-B14F-4D97-AF65-F5344CB8AC3E}">
        <p14:creationId xmlns:p14="http://schemas.microsoft.com/office/powerpoint/2010/main" val="23464421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573" y="871281"/>
            <a:ext cx="14911217" cy="11904425"/>
          </a:xfrm>
          <a:prstGeom prst="rect">
            <a:avLst/>
          </a:prstGeom>
        </p:spPr>
      </p:pic>
      <p:sp>
        <p:nvSpPr>
          <p:cNvPr id="4" name="タイトル 1"/>
          <p:cNvSpPr txBox="1">
            <a:spLocks/>
          </p:cNvSpPr>
          <p:nvPr/>
        </p:nvSpPr>
        <p:spPr>
          <a:xfrm>
            <a:off x="3995936" y="332656"/>
            <a:ext cx="4824536" cy="6300900"/>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bg1"/>
                </a:solidFill>
                <a:effectLst>
                  <a:glow rad="228600">
                    <a:schemeClr val="tx1"/>
                  </a:glow>
                </a:effectLst>
                <a:ea typeface="游ゴシック" panose="020B0400000000000000" pitchFamily="50" charset="-128"/>
              </a:rPr>
              <a:t>親鸞聖人は、「親鸞は弟子一人ももたず」と仰せになっています。「なぜなら、如来の教えを人々に説き聞かせるときは、ただ</a:t>
            </a:r>
            <a:r>
              <a:rPr lang="ja-JP" altLang="en-US" b="1" dirty="0">
                <a:solidFill>
                  <a:srgbClr val="FF0000"/>
                </a:solidFill>
                <a:effectLst>
                  <a:glow rad="228600">
                    <a:schemeClr val="bg1"/>
                  </a:glow>
                </a:effectLst>
                <a:ea typeface="游ゴシック" panose="020B0400000000000000" pitchFamily="50" charset="-128"/>
              </a:rPr>
              <a:t>如来の御代官</a:t>
            </a:r>
            <a:r>
              <a:rPr lang="ja-JP" altLang="en-US" b="1" dirty="0">
                <a:solidFill>
                  <a:schemeClr val="bg1"/>
                </a:solidFill>
                <a:effectLst>
                  <a:glow rad="228600">
                    <a:schemeClr val="tx1"/>
                  </a:glow>
                </a:effectLst>
                <a:ea typeface="游ゴシック" panose="020B0400000000000000" pitchFamily="50" charset="-128"/>
              </a:rPr>
              <a:t>を仰せつかるばかりなのです。</a:t>
            </a:r>
            <a:endParaRPr lang="ja-JP" altLang="en-US" sz="4000" b="1" dirty="0">
              <a:solidFill>
                <a:schemeClr val="bg1"/>
              </a:solidFill>
              <a:effectLst>
                <a:glow rad="228600">
                  <a:schemeClr val="tx1"/>
                </a:glow>
              </a:effectLst>
              <a:ea typeface="游ゴシック" panose="020B0400000000000000" pitchFamily="50" charset="-128"/>
            </a:endParaRPr>
          </a:p>
        </p:txBody>
      </p:sp>
    </p:spTree>
    <p:extLst>
      <p:ext uri="{BB962C8B-B14F-4D97-AF65-F5344CB8AC3E}">
        <p14:creationId xmlns:p14="http://schemas.microsoft.com/office/powerpoint/2010/main" val="23068270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573" y="871281"/>
            <a:ext cx="14911217" cy="11904425"/>
          </a:xfrm>
          <a:prstGeom prst="rect">
            <a:avLst/>
          </a:prstGeom>
        </p:spPr>
      </p:pic>
      <p:sp>
        <p:nvSpPr>
          <p:cNvPr id="4" name="タイトル 1"/>
          <p:cNvSpPr txBox="1">
            <a:spLocks/>
          </p:cNvSpPr>
          <p:nvPr/>
        </p:nvSpPr>
        <p:spPr>
          <a:xfrm>
            <a:off x="3995936" y="332656"/>
            <a:ext cx="4824536" cy="6267649"/>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私は自分の教えを人々にひろめているのではありません。如来の教えを私が信じ、人々にも教え聞かせているばかりなのです。そのほかに、何を教えているわけでもないのに、どうして弟子といえるでしょうか」と仰せになるのです。</a:t>
            </a:r>
            <a:endParaRPr lang="ja-JP" altLang="en-US" sz="4000" b="1" dirty="0">
              <a:solidFill>
                <a:schemeClr val="bg1"/>
              </a:solidFill>
              <a:effectLst>
                <a:glow rad="228600">
                  <a:schemeClr val="tx1"/>
                </a:glow>
              </a:effectLst>
              <a:ea typeface="游ゴシック" panose="020B0400000000000000" pitchFamily="50" charset="-128"/>
            </a:endParaRPr>
          </a:p>
        </p:txBody>
      </p:sp>
    </p:spTree>
    <p:extLst>
      <p:ext uri="{BB962C8B-B14F-4D97-AF65-F5344CB8AC3E}">
        <p14:creationId xmlns:p14="http://schemas.microsoft.com/office/powerpoint/2010/main" val="9653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245" y="2415396"/>
            <a:ext cx="7024641" cy="3971486"/>
          </a:xfrm>
          <a:prstGeom prst="rect">
            <a:avLst/>
          </a:prstGeom>
          <a:effectLst>
            <a:softEdge rad="63500"/>
          </a:effectLst>
        </p:spPr>
      </p:pic>
      <p:sp>
        <p:nvSpPr>
          <p:cNvPr id="2" name="タイトル 1"/>
          <p:cNvSpPr>
            <a:spLocks noGrp="1"/>
          </p:cNvSpPr>
          <p:nvPr>
            <p:ph type="title"/>
          </p:nvPr>
        </p:nvSpPr>
        <p:spPr>
          <a:xfrm>
            <a:off x="40022" y="973394"/>
            <a:ext cx="9115998" cy="1143000"/>
          </a:xfrm>
        </p:spPr>
        <p:txBody>
          <a:bodyPr>
            <a:normAutofit/>
          </a:bodyPr>
          <a:lstStyle/>
          <a:p>
            <a:r>
              <a:rPr lang="ja-JP" altLang="en-US" sz="5400" b="1" dirty="0">
                <a:solidFill>
                  <a:schemeClr val="bg1"/>
                </a:solidFill>
                <a:effectLst>
                  <a:glow rad="228600">
                    <a:schemeClr val="tx1"/>
                  </a:glow>
                </a:effectLst>
                <a:ea typeface="游ゴシック" panose="020B0400000000000000" pitchFamily="50" charset="-128"/>
              </a:rPr>
              <a:t>草庵に</a:t>
            </a:r>
            <a:r>
              <a:rPr lang="ja-JP" altLang="en-US" sz="5400" b="1" dirty="0">
                <a:solidFill>
                  <a:schemeClr val="bg1"/>
                </a:solidFill>
                <a:effectLst>
                  <a:glow rad="228600">
                    <a:schemeClr val="tx1"/>
                  </a:glow>
                </a:effectLst>
              </a:rPr>
              <a:t>人々</a:t>
            </a:r>
            <a:r>
              <a:rPr lang="ja-JP" altLang="en-US" sz="5400" b="1" dirty="0">
                <a:solidFill>
                  <a:schemeClr val="bg1"/>
                </a:solidFill>
                <a:effectLst>
                  <a:glow rad="228600">
                    <a:schemeClr val="tx1"/>
                  </a:glow>
                </a:effectLst>
                <a:ea typeface="游ゴシック" panose="020B0400000000000000" pitchFamily="50" charset="-128"/>
              </a:rPr>
              <a:t>を迎える親鸞聖人</a:t>
            </a:r>
            <a:endParaRPr kumimoji="1" lang="ja-JP" altLang="en-US" sz="5400" b="1" dirty="0">
              <a:solidFill>
                <a:schemeClr val="bg1"/>
              </a:solidFill>
              <a:effectLst>
                <a:glow rad="228600">
                  <a:schemeClr val="tx1"/>
                </a:glow>
              </a:effectLst>
              <a:ea typeface="游ゴシック" panose="020B0400000000000000" pitchFamily="50" charset="-128"/>
            </a:endParaRPr>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4449" y="3150171"/>
            <a:ext cx="869522" cy="1769553"/>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8485" y="4723489"/>
            <a:ext cx="1008373" cy="1582649"/>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2253" y="4943683"/>
            <a:ext cx="2502240" cy="781446"/>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8045" y="3602461"/>
            <a:ext cx="1947263" cy="1919071"/>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4793" y="3313502"/>
            <a:ext cx="906203" cy="1630181"/>
          </a:xfrm>
          <a:prstGeom prst="rect">
            <a:avLst/>
          </a:prstGeom>
        </p:spPr>
      </p:pic>
      <p:pic>
        <p:nvPicPr>
          <p:cNvPr id="17" name="図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08579" y="3366534"/>
            <a:ext cx="770078" cy="1385107"/>
          </a:xfrm>
          <a:prstGeom prst="rect">
            <a:avLst/>
          </a:prstGeom>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14370" y="4473110"/>
            <a:ext cx="789295" cy="1656481"/>
          </a:xfrm>
          <a:prstGeom prst="rect">
            <a:avLst/>
          </a:prstGeom>
        </p:spPr>
      </p:pic>
      <p:pic>
        <p:nvPicPr>
          <p:cNvPr id="11" name="図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54560" y="4092245"/>
            <a:ext cx="1019251" cy="2265652"/>
          </a:xfrm>
          <a:prstGeom prst="rect">
            <a:avLst/>
          </a:prstGeom>
        </p:spPr>
      </p:pic>
    </p:spTree>
    <p:extLst>
      <p:ext uri="{BB962C8B-B14F-4D97-AF65-F5344CB8AC3E}">
        <p14:creationId xmlns:p14="http://schemas.microsoft.com/office/powerpoint/2010/main" val="35966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573" y="871281"/>
            <a:ext cx="14911217" cy="11904425"/>
          </a:xfrm>
          <a:prstGeom prst="rect">
            <a:avLst/>
          </a:prstGeom>
        </p:spPr>
      </p:pic>
      <p:sp>
        <p:nvSpPr>
          <p:cNvPr id="4" name="タイトル 1"/>
          <p:cNvSpPr txBox="1">
            <a:spLocks/>
          </p:cNvSpPr>
          <p:nvPr/>
        </p:nvSpPr>
        <p:spPr>
          <a:xfrm>
            <a:off x="3995936" y="332656"/>
            <a:ext cx="4824536" cy="6267649"/>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このようなわけで、親鸞聖人は</a:t>
            </a:r>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「御同朋・御同行」</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と、人々を敬愛して仰せになられたのです。</a:t>
            </a:r>
            <a:endParaRPr lang="ja-JP" altLang="en-US" sz="4000" b="1" dirty="0">
              <a:solidFill>
                <a:schemeClr val="bg1"/>
              </a:solidFill>
              <a:effectLst>
                <a:glow rad="228600">
                  <a:schemeClr val="tx1"/>
                </a:glow>
              </a:effectLst>
              <a:ea typeface="游ゴシック" panose="020B0400000000000000" pitchFamily="50" charset="-128"/>
            </a:endParaRPr>
          </a:p>
        </p:txBody>
      </p:sp>
    </p:spTree>
    <p:extLst>
      <p:ext uri="{BB962C8B-B14F-4D97-AF65-F5344CB8AC3E}">
        <p14:creationId xmlns:p14="http://schemas.microsoft.com/office/powerpoint/2010/main" val="371009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573" y="871281"/>
            <a:ext cx="14911217" cy="11904425"/>
          </a:xfrm>
          <a:prstGeom prst="rect">
            <a:avLst/>
          </a:prstGeom>
        </p:spPr>
      </p:pic>
      <p:sp>
        <p:nvSpPr>
          <p:cNvPr id="4" name="タイトル 1"/>
          <p:cNvSpPr txBox="1">
            <a:spLocks/>
          </p:cNvSpPr>
          <p:nvPr/>
        </p:nvSpPr>
        <p:spPr>
          <a:xfrm>
            <a:off x="3995936" y="332656"/>
            <a:ext cx="4824536" cy="6267649"/>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このようなわけで、親鸞聖人は</a:t>
            </a:r>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「御同朋・御同行」</a:t>
            </a:r>
            <a:endParaRPr lang="en-US" altLang="ja-JP"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gn="l"/>
            <a:endParaRPr lang="en-US" altLang="ja-JP"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l"/>
            <a:r>
              <a:rPr lang="ja-JP" altLang="en-US"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と、人々を敬愛して仰せになられたのです。</a:t>
            </a:r>
            <a:endParaRPr lang="ja-JP" altLang="en-US" sz="4000" b="1" dirty="0">
              <a:solidFill>
                <a:schemeClr val="bg1"/>
              </a:solidFill>
              <a:effectLst>
                <a:glow rad="228600">
                  <a:schemeClr val="tx1"/>
                </a:glow>
              </a:effectLst>
              <a:ea typeface="游ゴシック" panose="020B0400000000000000" pitchFamily="50" charset="-128"/>
            </a:endParaRPr>
          </a:p>
        </p:txBody>
      </p:sp>
    </p:spTree>
    <p:extLst>
      <p:ext uri="{BB962C8B-B14F-4D97-AF65-F5344CB8AC3E}">
        <p14:creationId xmlns:p14="http://schemas.microsoft.com/office/powerpoint/2010/main" val="40093430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845" y="613343"/>
            <a:ext cx="8775192" cy="1200329"/>
          </a:xfrm>
          <a:prstGeom prst="rect">
            <a:avLst/>
          </a:prstGeom>
        </p:spPr>
        <p:txBody>
          <a:bodyPr wrap="square">
            <a:spAutoFit/>
          </a:bodyPr>
          <a:lstStyle/>
          <a:p>
            <a:pPr lvl="0" algn="ctr"/>
            <a:r>
              <a:rPr lang="ja-JP" altLang="en-US" sz="7200" b="1" dirty="0">
                <a:latin typeface="游ゴシック" panose="020B0400000000000000" pitchFamily="50" charset="-128"/>
                <a:ea typeface="游ゴシック" panose="020B0400000000000000" pitchFamily="50" charset="-128"/>
              </a:rPr>
              <a:t>親鸞聖人の立場</a:t>
            </a:r>
            <a:endParaRPr lang="en-US" altLang="ja-JP" sz="72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394090" y="4089193"/>
            <a:ext cx="8576211" cy="2123658"/>
          </a:xfrm>
          <a:prstGeom prst="rect">
            <a:avLst/>
          </a:prstGeom>
        </p:spPr>
        <p:txBody>
          <a:bodyPr wrap="square">
            <a:spAutoFit/>
          </a:bodyPr>
          <a:lstStyle/>
          <a:p>
            <a:pPr lvl="0" algn="ctr"/>
            <a:r>
              <a:rPr lang="ja-JP" altLang="en-US" sz="6000" b="1" dirty="0">
                <a:latin typeface="游ゴシック" panose="020B0400000000000000" pitchFamily="50" charset="-128"/>
                <a:ea typeface="游ゴシック" panose="020B0400000000000000" pitchFamily="50" charset="-128"/>
              </a:rPr>
              <a:t> 自身は師ではないから、</a:t>
            </a:r>
            <a:endParaRPr lang="en-US" altLang="ja-JP" sz="6000" b="1" dirty="0">
              <a:latin typeface="游ゴシック" panose="020B0400000000000000" pitchFamily="50" charset="-128"/>
              <a:ea typeface="游ゴシック" panose="020B0400000000000000" pitchFamily="50" charset="-128"/>
            </a:endParaRPr>
          </a:p>
          <a:p>
            <a:pPr lvl="0" algn="ctr"/>
            <a:r>
              <a:rPr lang="ja-JP" altLang="en-US" sz="7200" b="1" dirty="0">
                <a:solidFill>
                  <a:srgbClr val="FF0000"/>
                </a:solidFill>
                <a:latin typeface="游ゴシック" panose="020B0400000000000000" pitchFamily="50" charset="-128"/>
                <a:ea typeface="游ゴシック" panose="020B0400000000000000" pitchFamily="50" charset="-128"/>
              </a:rPr>
              <a:t>弟子一人ももたず</a:t>
            </a:r>
            <a:endParaRPr lang="en-US" altLang="ja-JP" sz="72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1" y="2460347"/>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20837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845" y="613343"/>
            <a:ext cx="8775192" cy="1200329"/>
          </a:xfrm>
          <a:prstGeom prst="rect">
            <a:avLst/>
          </a:prstGeom>
        </p:spPr>
        <p:txBody>
          <a:bodyPr wrap="square">
            <a:spAutoFit/>
          </a:bodyPr>
          <a:lstStyle/>
          <a:p>
            <a:pPr lvl="0" algn="ctr"/>
            <a:r>
              <a:rPr lang="ja-JP" altLang="en-US" sz="7200" b="1" dirty="0">
                <a:latin typeface="游ゴシック" panose="020B0400000000000000" pitchFamily="50" charset="-128"/>
                <a:ea typeface="游ゴシック" panose="020B0400000000000000" pitchFamily="50" charset="-128"/>
              </a:rPr>
              <a:t>親鸞聖人の立場</a:t>
            </a:r>
            <a:endParaRPr lang="en-US" altLang="ja-JP" sz="72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260826" y="4089193"/>
            <a:ext cx="8576211" cy="2246769"/>
          </a:xfrm>
          <a:prstGeom prst="rect">
            <a:avLst/>
          </a:prstGeom>
        </p:spPr>
        <p:txBody>
          <a:bodyPr wrap="square">
            <a:spAutoFit/>
          </a:bodyPr>
          <a:lstStyle/>
          <a:p>
            <a:pPr lvl="0" algn="ctr"/>
            <a:r>
              <a:rPr lang="ja-JP" altLang="en-US" sz="6000" b="1" dirty="0">
                <a:latin typeface="游ゴシック" panose="020B0400000000000000" pitchFamily="50" charset="-128"/>
                <a:ea typeface="游ゴシック" panose="020B0400000000000000" pitchFamily="50" charset="-128"/>
              </a:rPr>
              <a:t>同じ念仏の道を歩む者は</a:t>
            </a:r>
            <a:r>
              <a:rPr lang="ja-JP" altLang="en-US" sz="8000" b="1" dirty="0">
                <a:solidFill>
                  <a:srgbClr val="FF0000"/>
                </a:solidFill>
                <a:latin typeface="游ゴシック" panose="020B0400000000000000" pitchFamily="50" charset="-128"/>
                <a:ea typeface="游ゴシック" panose="020B0400000000000000" pitchFamily="50" charset="-128"/>
              </a:rPr>
              <a:t>御同朋・御同行</a:t>
            </a:r>
            <a:endParaRPr lang="en-US" altLang="ja-JP" sz="80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1" y="2460347"/>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345680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845" y="613343"/>
            <a:ext cx="8775192" cy="1200329"/>
          </a:xfrm>
          <a:prstGeom prst="rect">
            <a:avLst/>
          </a:prstGeom>
        </p:spPr>
        <p:txBody>
          <a:bodyPr wrap="square">
            <a:spAutoFit/>
          </a:bodyPr>
          <a:lstStyle/>
          <a:p>
            <a:pPr lvl="0" algn="ctr"/>
            <a:r>
              <a:rPr lang="ja-JP" altLang="en-US" sz="7200" b="1" dirty="0">
                <a:latin typeface="游ゴシック" panose="020B0400000000000000" pitchFamily="50" charset="-128"/>
                <a:ea typeface="游ゴシック" panose="020B0400000000000000" pitchFamily="50" charset="-128"/>
              </a:rPr>
              <a:t>親鸞聖人の立場</a:t>
            </a:r>
            <a:endParaRPr lang="en-US" altLang="ja-JP" sz="72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260826" y="3925903"/>
            <a:ext cx="8576211" cy="3046988"/>
          </a:xfrm>
          <a:prstGeom prst="rect">
            <a:avLst/>
          </a:prstGeom>
        </p:spPr>
        <p:txBody>
          <a:bodyPr wrap="square">
            <a:spAutoFit/>
          </a:bodyPr>
          <a:lstStyle/>
          <a:p>
            <a:pPr lvl="0" algn="ctr"/>
            <a:r>
              <a:rPr lang="ja-JP" altLang="en-US" sz="6000" b="1" dirty="0">
                <a:latin typeface="游ゴシック" panose="020B0400000000000000" pitchFamily="50" charset="-128"/>
                <a:ea typeface="游ゴシック" panose="020B0400000000000000" pitchFamily="50" charset="-128"/>
              </a:rPr>
              <a:t>自身はどこまでも</a:t>
            </a:r>
            <a:endParaRPr lang="en-US" altLang="ja-JP" sz="6000" b="1" dirty="0">
              <a:latin typeface="游ゴシック" panose="020B0400000000000000" pitchFamily="50" charset="-128"/>
              <a:ea typeface="游ゴシック" panose="020B0400000000000000" pitchFamily="50" charset="-128"/>
            </a:endParaRPr>
          </a:p>
          <a:p>
            <a:pPr lvl="0" algn="ctr"/>
            <a:r>
              <a:rPr lang="ja-JP" altLang="en-US" sz="6600" b="1" dirty="0">
                <a:solidFill>
                  <a:srgbClr val="FF0000"/>
                </a:solidFill>
                <a:latin typeface="游ゴシック" panose="020B0400000000000000" pitchFamily="50" charset="-128"/>
                <a:ea typeface="游ゴシック" panose="020B0400000000000000" pitchFamily="50" charset="-128"/>
              </a:rPr>
              <a:t>師ではなく</a:t>
            </a:r>
            <a:endParaRPr lang="en-US" altLang="ja-JP" sz="6600" b="1" dirty="0">
              <a:solidFill>
                <a:srgbClr val="FF0000"/>
              </a:solidFill>
              <a:latin typeface="游ゴシック" panose="020B0400000000000000" pitchFamily="50" charset="-128"/>
              <a:ea typeface="游ゴシック" panose="020B0400000000000000" pitchFamily="50" charset="-128"/>
            </a:endParaRPr>
          </a:p>
          <a:p>
            <a:pPr lvl="0" algn="ctr"/>
            <a:r>
              <a:rPr lang="ja-JP" altLang="en-US" sz="6600" b="1" dirty="0">
                <a:solidFill>
                  <a:srgbClr val="FF0000"/>
                </a:solidFill>
                <a:latin typeface="游ゴシック" panose="020B0400000000000000" pitchFamily="50" charset="-128"/>
                <a:ea typeface="游ゴシック" panose="020B0400000000000000" pitchFamily="50" charset="-128"/>
              </a:rPr>
              <a:t>仏の弟子である</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1" y="2340601"/>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23428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85622" y="174051"/>
            <a:ext cx="3139321" cy="6380844"/>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自然のことわりに</a:t>
            </a:r>
            <a:r>
              <a:rPr lang="ja-JP" altLang="en-US" sz="4800" b="1" dirty="0" err="1">
                <a:solidFill>
                  <a:prstClr val="black"/>
                </a:solidFill>
                <a:latin typeface="游ゴシック" panose="020B0400000000000000" pitchFamily="50" charset="-128"/>
                <a:ea typeface="游ゴシック" panose="020B0400000000000000" pitchFamily="50" charset="-128"/>
              </a:rPr>
              <a:t>あ</a:t>
            </a:r>
            <a:r>
              <a:rPr lang="ja-JP" altLang="en-US" sz="4800" b="1" dirty="0">
                <a:solidFill>
                  <a:prstClr val="black"/>
                </a:solidFill>
                <a:latin typeface="游ゴシック" panose="020B0400000000000000" pitchFamily="50" charset="-128"/>
                <a:ea typeface="游ゴシック" panose="020B0400000000000000" pitchFamily="50" charset="-128"/>
              </a:rPr>
              <a:t>ひかなはば、仏恩をもしり、また師の恩をもしるべきなりと云々。</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343188" y="174051"/>
            <a:ext cx="5355312" cy="6380844"/>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本願のはたらきにかなうなら、おのずから仏のご恩もわかり、また師の恩もわかるはずです。</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このように聖人は仰せになりました。</a:t>
            </a:r>
          </a:p>
        </p:txBody>
      </p:sp>
    </p:spTree>
    <p:extLst>
      <p:ext uri="{BB962C8B-B14F-4D97-AF65-F5344CB8AC3E}">
        <p14:creationId xmlns:p14="http://schemas.microsoft.com/office/powerpoint/2010/main" val="15005686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79218" y="2046831"/>
            <a:ext cx="3872046" cy="3804995"/>
          </a:xfrm>
          <a:prstGeom prst="ellipse">
            <a:avLst/>
          </a:prstGeom>
          <a:ln>
            <a:noFill/>
          </a:ln>
          <a:effectLst>
            <a:glow rad="1016000">
              <a:schemeClr val="accent4">
                <a:satMod val="175000"/>
                <a:alpha val="50000"/>
              </a:schemeClr>
            </a:glow>
            <a:softEdge rad="317500"/>
          </a:effectLst>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27" y="-859480"/>
            <a:ext cx="4552289" cy="10264460"/>
          </a:xfrm>
          <a:prstGeom prst="rect">
            <a:avLst/>
          </a:prstGeom>
        </p:spPr>
      </p:pic>
      <p:sp>
        <p:nvSpPr>
          <p:cNvPr id="9" name="正方形/長方形 8"/>
          <p:cNvSpPr/>
          <p:nvPr/>
        </p:nvSpPr>
        <p:spPr>
          <a:xfrm>
            <a:off x="3238223" y="296262"/>
            <a:ext cx="5598814" cy="1015663"/>
          </a:xfrm>
          <a:prstGeom prst="rect">
            <a:avLst/>
          </a:prstGeom>
        </p:spPr>
        <p:txBody>
          <a:bodyPr wrap="square">
            <a:spAutoFit/>
          </a:bodyPr>
          <a:lstStyle/>
          <a:p>
            <a:pPr lvl="0" algn="ctr"/>
            <a:r>
              <a:rPr lang="ja-JP" altLang="en-US" sz="6000" b="1" dirty="0">
                <a:effectLst>
                  <a:glow rad="228600">
                    <a:srgbClr val="FFFF00"/>
                  </a:glow>
                </a:effectLst>
                <a:latin typeface="游ゴシック" panose="020B0400000000000000" pitchFamily="50" charset="-128"/>
                <a:ea typeface="游ゴシック" panose="020B0400000000000000" pitchFamily="50" charset="-128"/>
              </a:rPr>
              <a:t>仏の恩・師の恩</a:t>
            </a:r>
            <a:endParaRPr lang="en-US" altLang="ja-JP" sz="6000" b="1" dirty="0">
              <a:effectLst>
                <a:glow rad="228600">
                  <a:srgbClr val="FFFF00"/>
                </a:glow>
              </a:effectLst>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127527" y="2233932"/>
            <a:ext cx="8775192" cy="4524315"/>
          </a:xfrm>
          <a:prstGeom prst="rect">
            <a:avLst/>
          </a:prstGeom>
        </p:spPr>
        <p:txBody>
          <a:bodyPr wrap="square">
            <a:spAutoFit/>
          </a:bodyPr>
          <a:lstStyle/>
          <a:p>
            <a:pPr lvl="0"/>
            <a:r>
              <a:rPr lang="ja-JP" altLang="en-US" sz="4800" b="1" dirty="0">
                <a:effectLst>
                  <a:glow rad="228600">
                    <a:srgbClr val="FFFF00"/>
                  </a:glow>
                </a:effectLst>
                <a:latin typeface="游ゴシック" panose="020B0400000000000000" pitchFamily="50" charset="-128"/>
                <a:ea typeface="游ゴシック" panose="020B0400000000000000" pitchFamily="50" charset="-128"/>
              </a:rPr>
              <a:t>念仏の道を歩む者は、</a:t>
            </a:r>
            <a:endParaRPr lang="en-US" altLang="ja-JP" sz="4800" b="1" dirty="0">
              <a:effectLst>
                <a:glow rad="228600">
                  <a:srgbClr val="FFFF00"/>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rgbClr val="FFFF00"/>
                  </a:glow>
                </a:effectLst>
                <a:latin typeface="游ゴシック" panose="020B0400000000000000" pitchFamily="50" charset="-128"/>
                <a:ea typeface="游ゴシック" panose="020B0400000000000000" pitchFamily="50" charset="-128"/>
              </a:rPr>
              <a:t>みな仏の弟子である。</a:t>
            </a:r>
            <a:endParaRPr lang="en-US" altLang="ja-JP" sz="4800" b="1" dirty="0">
              <a:effectLst>
                <a:glow rad="228600">
                  <a:srgbClr val="FFFF00"/>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rgbClr val="FFFF00"/>
                  </a:glow>
                </a:effectLst>
                <a:latin typeface="游ゴシック" panose="020B0400000000000000" pitchFamily="50" charset="-128"/>
                <a:ea typeface="游ゴシック" panose="020B0400000000000000" pitchFamily="50" charset="-128"/>
              </a:rPr>
              <a:t>本願のいわれを聞けば、</a:t>
            </a:r>
            <a:endParaRPr lang="en-US" altLang="ja-JP" sz="4800" b="1" dirty="0">
              <a:effectLst>
                <a:glow rad="228600">
                  <a:srgbClr val="FFFF00"/>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rgbClr val="FFFF00"/>
                  </a:glow>
                </a:effectLst>
                <a:latin typeface="游ゴシック" panose="020B0400000000000000" pitchFamily="50" charset="-128"/>
                <a:ea typeface="游ゴシック" panose="020B0400000000000000" pitchFamily="50" charset="-128"/>
              </a:rPr>
              <a:t>仏の恩もわかり、</a:t>
            </a:r>
            <a:endParaRPr lang="en-US" altLang="ja-JP" sz="4800" b="1" dirty="0">
              <a:effectLst>
                <a:glow rad="228600">
                  <a:srgbClr val="FFFF00"/>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rgbClr val="FFFF00"/>
                  </a:glow>
                </a:effectLst>
                <a:latin typeface="游ゴシック" panose="020B0400000000000000" pitchFamily="50" charset="-128"/>
                <a:ea typeface="游ゴシック" panose="020B0400000000000000" pitchFamily="50" charset="-128"/>
              </a:rPr>
              <a:t>その本願を伝えてくださった</a:t>
            </a:r>
            <a:endParaRPr lang="en-US" altLang="ja-JP" sz="4800" b="1" dirty="0">
              <a:effectLst>
                <a:glow rad="228600">
                  <a:srgbClr val="FFFF00"/>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rgbClr val="FFFF00"/>
                  </a:glow>
                </a:effectLst>
                <a:latin typeface="游ゴシック" panose="020B0400000000000000" pitchFamily="50" charset="-128"/>
                <a:ea typeface="游ゴシック" panose="020B0400000000000000" pitchFamily="50" charset="-128"/>
              </a:rPr>
              <a:t>師の恩もわかる。</a:t>
            </a:r>
            <a:endParaRPr lang="en-US" altLang="ja-JP" sz="4800" b="1" dirty="0">
              <a:effectLst>
                <a:glow rad="228600">
                  <a:srgbClr val="FFFF00"/>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09796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15523" y="2639265"/>
            <a:ext cx="9144000" cy="1754326"/>
          </a:xfrm>
          <a:prstGeom prst="rect">
            <a:avLst/>
          </a:prstGeom>
          <a:noFill/>
          <a:effectLst>
            <a:glow rad="228600">
              <a:schemeClr val="accent4">
                <a:satMod val="175000"/>
                <a:alpha val="40000"/>
              </a:schemeClr>
            </a:glow>
          </a:effectLst>
        </p:spPr>
        <p:txBody>
          <a:bodyPr wrap="square" rtlCol="0">
            <a:spAutoFit/>
          </a:bodyPr>
          <a:lstStyle/>
          <a:p>
            <a:r>
              <a:rPr lang="ja-JP" altLang="en-US" sz="5400" b="1" dirty="0">
                <a:latin typeface="+mj-lt"/>
                <a:ea typeface="游ゴシック" panose="020B0400000000000000" pitchFamily="50" charset="-128"/>
              </a:rPr>
              <a:t>親鸞聖人のもとを</a:t>
            </a:r>
            <a:endParaRPr lang="en-US" altLang="ja-JP" sz="5400" b="1" dirty="0">
              <a:latin typeface="+mj-lt"/>
              <a:ea typeface="游ゴシック" panose="020B0400000000000000" pitchFamily="50" charset="-128"/>
            </a:endParaRPr>
          </a:p>
          <a:p>
            <a:r>
              <a:rPr lang="ja-JP" altLang="en-US" sz="5400" b="1" dirty="0">
                <a:latin typeface="+mj-lt"/>
                <a:ea typeface="游ゴシック" panose="020B0400000000000000" pitchFamily="50" charset="-128"/>
              </a:rPr>
              <a:t>　　　離れた信楽房も</a:t>
            </a:r>
            <a:r>
              <a:rPr lang="en-US" altLang="ja-JP" sz="5400" b="1" dirty="0">
                <a:latin typeface="+mj-lt"/>
                <a:ea typeface="游ゴシック" panose="020B0400000000000000" pitchFamily="50" charset="-128"/>
              </a:rPr>
              <a:t>…</a:t>
            </a:r>
            <a:endParaRPr lang="ja-JP" altLang="en-US" sz="5400" b="1" dirty="0">
              <a:latin typeface="+mj-lt"/>
              <a:ea typeface="游ゴシック" panose="020B0400000000000000" pitchFamily="50" charset="-128"/>
            </a:endParaRPr>
          </a:p>
        </p:txBody>
      </p:sp>
    </p:spTree>
    <p:extLst>
      <p:ext uri="{BB962C8B-B14F-4D97-AF65-F5344CB8AC3E}">
        <p14:creationId xmlns:p14="http://schemas.microsoft.com/office/powerpoint/2010/main" val="402319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571" y="638355"/>
            <a:ext cx="10529380" cy="8469284"/>
          </a:xfrm>
          <a:prstGeom prst="rect">
            <a:avLst/>
          </a:prstGeom>
        </p:spPr>
      </p:pic>
      <p:sp>
        <p:nvSpPr>
          <p:cNvPr id="8" name="正方形/長方形 7"/>
          <p:cNvSpPr/>
          <p:nvPr/>
        </p:nvSpPr>
        <p:spPr>
          <a:xfrm>
            <a:off x="-729995" y="-16203"/>
            <a:ext cx="8775192" cy="1015663"/>
          </a:xfrm>
          <a:prstGeom prst="rect">
            <a:avLst/>
          </a:prstGeom>
          <a:solidFill>
            <a:schemeClr val="bg1"/>
          </a:solidFill>
        </p:spPr>
        <p:txBody>
          <a:bodyPr wrap="square">
            <a:spAutoFit/>
          </a:bodyPr>
          <a:lstStyle/>
          <a:p>
            <a:pPr lvl="0" algn="ctr"/>
            <a:r>
              <a:rPr lang="ja-JP" altLang="en-US" sz="6000" b="1" dirty="0">
                <a:effectLst>
                  <a:glow rad="228600">
                    <a:schemeClr val="bg1"/>
                  </a:glow>
                </a:effectLst>
                <a:latin typeface="游ゴシック" panose="020B0400000000000000" pitchFamily="50" charset="-128"/>
                <a:ea typeface="游ゴシック" panose="020B0400000000000000" pitchFamily="50" charset="-128"/>
              </a:rPr>
              <a:t>親鸞聖人門侶交名牒</a:t>
            </a:r>
            <a:endParaRPr lang="en-US" altLang="ja-JP" sz="60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5" name="四角形吹き出し 4"/>
          <p:cNvSpPr/>
          <p:nvPr/>
        </p:nvSpPr>
        <p:spPr>
          <a:xfrm>
            <a:off x="3025833" y="1733762"/>
            <a:ext cx="631768" cy="1059314"/>
          </a:xfrm>
          <a:prstGeom prst="wedgeRectCallout">
            <a:avLst>
              <a:gd name="adj1" fmla="val -18270"/>
              <a:gd name="adj2" fmla="val 39971"/>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2" name="正方形/長方形 1">
            <a:extLst>
              <a:ext uri="{FF2B5EF4-FFF2-40B4-BE49-F238E27FC236}">
                <a16:creationId xmlns:a16="http://schemas.microsoft.com/office/drawing/2014/main" id="{1D7DDD4B-6FB8-4919-1F04-1A7C110FC2A5}"/>
              </a:ext>
            </a:extLst>
          </p:cNvPr>
          <p:cNvSpPr/>
          <p:nvPr/>
        </p:nvSpPr>
        <p:spPr>
          <a:xfrm>
            <a:off x="2770999" y="5065963"/>
            <a:ext cx="7102033" cy="1569660"/>
          </a:xfrm>
          <a:prstGeom prst="rect">
            <a:avLst/>
          </a:prstGeom>
          <a:solidFill>
            <a:schemeClr val="accent1">
              <a:lumMod val="40000"/>
              <a:lumOff val="60000"/>
            </a:schemeClr>
          </a:solidFill>
        </p:spPr>
        <p:txBody>
          <a:bodyPr wrap="square">
            <a:spAutoFit/>
          </a:bodyPr>
          <a:lstStyle/>
          <a:p>
            <a:pPr lvl="0"/>
            <a:r>
              <a:rPr lang="ja-JP" altLang="en-US" sz="4800" b="1" dirty="0">
                <a:effectLst>
                  <a:glow rad="228600">
                    <a:schemeClr val="bg1"/>
                  </a:glow>
                </a:effectLst>
                <a:latin typeface="游ゴシック" panose="020B0400000000000000" pitchFamily="50" charset="-128"/>
                <a:ea typeface="游ゴシック" panose="020B0400000000000000" pitchFamily="50" charset="-128"/>
              </a:rPr>
              <a:t>・親鸞聖人のもとを</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chemeClr val="bg1"/>
                  </a:glow>
                </a:effectLst>
                <a:latin typeface="游ゴシック" panose="020B0400000000000000" pitchFamily="50" charset="-128"/>
                <a:ea typeface="游ゴシック" panose="020B0400000000000000" pitchFamily="50" charset="-128"/>
              </a:rPr>
              <a:t>　離れた信楽房</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A713D81B-9D3B-9C1A-84A9-4E1AF774D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5659" y="1096565"/>
            <a:ext cx="2221619" cy="3865010"/>
          </a:xfrm>
          <a:prstGeom prst="rect">
            <a:avLst/>
          </a:prstGeom>
          <a:ln w="57150">
            <a:solidFill>
              <a:srgbClr val="FF0000"/>
            </a:solidFill>
          </a:ln>
        </p:spPr>
      </p:pic>
    </p:spTree>
    <p:custDataLst>
      <p:tags r:id="rId1"/>
    </p:custDataLst>
    <p:extLst>
      <p:ext uri="{BB962C8B-B14F-4D97-AF65-F5344CB8AC3E}">
        <p14:creationId xmlns:p14="http://schemas.microsoft.com/office/powerpoint/2010/main" val="253136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571" y="638355"/>
            <a:ext cx="10529380" cy="8469284"/>
          </a:xfrm>
          <a:prstGeom prst="rect">
            <a:avLst/>
          </a:prstGeom>
        </p:spPr>
      </p:pic>
      <p:sp>
        <p:nvSpPr>
          <p:cNvPr id="7" name="正方形/長方形 6"/>
          <p:cNvSpPr/>
          <p:nvPr/>
        </p:nvSpPr>
        <p:spPr>
          <a:xfrm>
            <a:off x="2800946" y="2917372"/>
            <a:ext cx="7102033" cy="3785652"/>
          </a:xfrm>
          <a:prstGeom prst="rect">
            <a:avLst/>
          </a:prstGeom>
          <a:solidFill>
            <a:schemeClr val="accent1">
              <a:lumMod val="40000"/>
              <a:lumOff val="60000"/>
            </a:schemeClr>
          </a:solidFill>
        </p:spPr>
        <p:txBody>
          <a:bodyPr wrap="square">
            <a:spAutoFit/>
          </a:bodyPr>
          <a:lstStyle/>
          <a:p>
            <a:pPr lvl="0"/>
            <a:r>
              <a:rPr lang="ja-JP" altLang="en-US" sz="4800" b="1" dirty="0">
                <a:effectLst>
                  <a:glow rad="228600">
                    <a:schemeClr val="bg1"/>
                  </a:glow>
                </a:effectLst>
                <a:latin typeface="游ゴシック" panose="020B0400000000000000" pitchFamily="50" charset="-128"/>
                <a:ea typeface="游ゴシック" panose="020B0400000000000000" pitchFamily="50" charset="-128"/>
              </a:rPr>
              <a:t>・仏の恩、師の恩を</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chemeClr val="bg1"/>
                  </a:glow>
                </a:effectLst>
                <a:latin typeface="游ゴシック" panose="020B0400000000000000" pitchFamily="50" charset="-128"/>
                <a:ea typeface="游ゴシック" panose="020B0400000000000000" pitchFamily="50" charset="-128"/>
              </a:rPr>
              <a:t>　感じたのか、</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chemeClr val="bg1"/>
                  </a:glow>
                </a:effectLst>
                <a:latin typeface="游ゴシック" panose="020B0400000000000000" pitchFamily="50" charset="-128"/>
                <a:ea typeface="游ゴシック" panose="020B0400000000000000" pitchFamily="50" charset="-128"/>
              </a:rPr>
              <a:t>　信楽房は改心して</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chemeClr val="bg1"/>
                  </a:glow>
                </a:effectLst>
                <a:latin typeface="游ゴシック" panose="020B0400000000000000" pitchFamily="50" charset="-128"/>
                <a:ea typeface="游ゴシック" panose="020B0400000000000000" pitchFamily="50" charset="-128"/>
              </a:rPr>
              <a:t>　親鸞聖人のもとに</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chemeClr val="bg1"/>
                  </a:glow>
                </a:effectLst>
                <a:latin typeface="游ゴシック" panose="020B0400000000000000" pitchFamily="50" charset="-128"/>
                <a:ea typeface="游ゴシック" panose="020B0400000000000000" pitchFamily="50" charset="-128"/>
              </a:rPr>
              <a:t>　戻ってきた。</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729995" y="-16203"/>
            <a:ext cx="8775192" cy="1015663"/>
          </a:xfrm>
          <a:prstGeom prst="rect">
            <a:avLst/>
          </a:prstGeom>
          <a:solidFill>
            <a:schemeClr val="bg1"/>
          </a:solidFill>
        </p:spPr>
        <p:txBody>
          <a:bodyPr wrap="square">
            <a:spAutoFit/>
          </a:bodyPr>
          <a:lstStyle/>
          <a:p>
            <a:pPr lvl="0" algn="ctr"/>
            <a:r>
              <a:rPr lang="ja-JP" altLang="en-US" sz="6000" b="1" dirty="0">
                <a:effectLst>
                  <a:glow rad="228600">
                    <a:schemeClr val="bg1"/>
                  </a:glow>
                </a:effectLst>
                <a:latin typeface="游ゴシック" panose="020B0400000000000000" pitchFamily="50" charset="-128"/>
                <a:ea typeface="游ゴシック" panose="020B0400000000000000" pitchFamily="50" charset="-128"/>
              </a:rPr>
              <a:t>親鸞聖人門侶交名牒</a:t>
            </a:r>
            <a:endParaRPr lang="en-US" altLang="ja-JP" sz="60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5" name="四角形吹き出し 4"/>
          <p:cNvSpPr/>
          <p:nvPr/>
        </p:nvSpPr>
        <p:spPr>
          <a:xfrm>
            <a:off x="3025833" y="1733762"/>
            <a:ext cx="631768" cy="1059314"/>
          </a:xfrm>
          <a:prstGeom prst="wedgeRectCallout">
            <a:avLst>
              <a:gd name="adj1" fmla="val -18270"/>
              <a:gd name="adj2" fmla="val 39971"/>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161835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644" y="762464"/>
            <a:ext cx="7559897" cy="5877821"/>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7944" y="3074652"/>
            <a:ext cx="2549427" cy="3565633"/>
          </a:xfrm>
          <a:prstGeom prst="rect">
            <a:avLst/>
          </a:prstGeom>
          <a:effectLst>
            <a:glow rad="63500">
              <a:schemeClr val="bg1"/>
            </a:glow>
          </a:effectLst>
        </p:spPr>
      </p:pic>
      <p:sp>
        <p:nvSpPr>
          <p:cNvPr id="12" name="タイトル 1"/>
          <p:cNvSpPr>
            <a:spLocks noGrp="1"/>
          </p:cNvSpPr>
          <p:nvPr>
            <p:ph type="title"/>
          </p:nvPr>
        </p:nvSpPr>
        <p:spPr>
          <a:xfrm>
            <a:off x="1358104" y="304859"/>
            <a:ext cx="7047342" cy="1804999"/>
          </a:xfrm>
          <a:noFill/>
        </p:spPr>
        <p:txBody>
          <a:bodyPr>
            <a:noAutofit/>
          </a:bodyPr>
          <a:lstStyle/>
          <a:p>
            <a:r>
              <a:rPr lang="ja-JP" altLang="en-US" sz="6000" b="1" dirty="0">
                <a:effectLst>
                  <a:glow rad="228600">
                    <a:schemeClr val="bg1"/>
                  </a:glow>
                </a:effectLst>
                <a:latin typeface="游ゴシック" panose="020B0400000000000000" pitchFamily="50" charset="-128"/>
                <a:ea typeface="游ゴシック" panose="020B0400000000000000" pitchFamily="50" charset="-128"/>
              </a:rPr>
              <a:t>親鸞聖人の弟子が、</a:t>
            </a:r>
            <a:r>
              <a:rPr lang="en-US" altLang="ja-JP" sz="6000" b="1" dirty="0">
                <a:effectLst>
                  <a:glow rad="228600">
                    <a:schemeClr val="bg1"/>
                  </a:glow>
                </a:effectLst>
                <a:latin typeface="游ゴシック" panose="020B0400000000000000" pitchFamily="50" charset="-128"/>
                <a:ea typeface="游ゴシック" panose="020B0400000000000000" pitchFamily="50" charset="-128"/>
              </a:rPr>
              <a:t/>
            </a:r>
            <a:br>
              <a:rPr lang="en-US" altLang="ja-JP" sz="6000" b="1" dirty="0">
                <a:effectLst>
                  <a:glow rad="228600">
                    <a:schemeClr val="bg1"/>
                  </a:glow>
                </a:effectLst>
                <a:latin typeface="游ゴシック" panose="020B0400000000000000" pitchFamily="50" charset="-128"/>
                <a:ea typeface="游ゴシック" panose="020B0400000000000000" pitchFamily="50" charset="-128"/>
              </a:rPr>
            </a:br>
            <a:r>
              <a:rPr lang="ja-JP" altLang="en-US" sz="6000" b="1" dirty="0">
                <a:effectLst>
                  <a:glow rad="228600">
                    <a:schemeClr val="bg1"/>
                  </a:glow>
                </a:effectLst>
                <a:latin typeface="游ゴシック" panose="020B0400000000000000" pitchFamily="50" charset="-128"/>
                <a:ea typeface="游ゴシック" panose="020B0400000000000000" pitchFamily="50" charset="-128"/>
              </a:rPr>
              <a:t>自分の道場をもつ</a:t>
            </a:r>
            <a:endParaRPr kumimoji="1" lang="ja-JP" altLang="en-US" sz="6000" b="1" dirty="0">
              <a:effectLst>
                <a:glow rad="2286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11437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571" y="638355"/>
            <a:ext cx="10529380" cy="8469284"/>
          </a:xfrm>
          <a:prstGeom prst="rect">
            <a:avLst/>
          </a:prstGeom>
        </p:spPr>
      </p:pic>
      <p:sp>
        <p:nvSpPr>
          <p:cNvPr id="8" name="正方形/長方形 7"/>
          <p:cNvSpPr/>
          <p:nvPr/>
        </p:nvSpPr>
        <p:spPr>
          <a:xfrm>
            <a:off x="-729995" y="-16203"/>
            <a:ext cx="8775192" cy="1015663"/>
          </a:xfrm>
          <a:prstGeom prst="rect">
            <a:avLst/>
          </a:prstGeom>
          <a:solidFill>
            <a:schemeClr val="bg1"/>
          </a:solidFill>
        </p:spPr>
        <p:txBody>
          <a:bodyPr wrap="square">
            <a:spAutoFit/>
          </a:bodyPr>
          <a:lstStyle/>
          <a:p>
            <a:pPr lvl="0" algn="ctr"/>
            <a:r>
              <a:rPr lang="ja-JP" altLang="en-US" sz="6000" b="1" dirty="0">
                <a:effectLst>
                  <a:glow rad="228600">
                    <a:schemeClr val="bg1"/>
                  </a:glow>
                </a:effectLst>
                <a:latin typeface="游ゴシック" panose="020B0400000000000000" pitchFamily="50" charset="-128"/>
                <a:ea typeface="游ゴシック" panose="020B0400000000000000" pitchFamily="50" charset="-128"/>
              </a:rPr>
              <a:t>親鸞聖人門侶交名牒</a:t>
            </a:r>
            <a:endParaRPr lang="en-US" altLang="ja-JP" sz="60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2666075" y="4394700"/>
            <a:ext cx="7102033" cy="2308324"/>
          </a:xfrm>
          <a:prstGeom prst="rect">
            <a:avLst/>
          </a:prstGeom>
          <a:solidFill>
            <a:schemeClr val="accent1">
              <a:lumMod val="40000"/>
              <a:lumOff val="60000"/>
            </a:schemeClr>
          </a:solidFill>
        </p:spPr>
        <p:txBody>
          <a:bodyPr wrap="square">
            <a:spAutoFit/>
          </a:bodyPr>
          <a:lstStyle/>
          <a:p>
            <a:pPr lvl="0"/>
            <a:r>
              <a:rPr lang="ja-JP" altLang="en-US" sz="4800" b="1" dirty="0">
                <a:effectLst>
                  <a:glow rad="228600">
                    <a:schemeClr val="bg1"/>
                  </a:glow>
                </a:effectLst>
                <a:latin typeface="游ゴシック" panose="020B0400000000000000" pitchFamily="50" charset="-128"/>
                <a:ea typeface="游ゴシック" panose="020B0400000000000000" pitchFamily="50" charset="-128"/>
              </a:rPr>
              <a:t>・親鸞聖人は、</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chemeClr val="bg1"/>
                  </a:glow>
                </a:effectLst>
                <a:latin typeface="游ゴシック" panose="020B0400000000000000" pitchFamily="50" charset="-128"/>
                <a:ea typeface="游ゴシック" panose="020B0400000000000000" pitchFamily="50" charset="-128"/>
              </a:rPr>
              <a:t>　信楽房をふたたび</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lvl="0"/>
            <a:r>
              <a:rPr lang="ja-JP" altLang="en-US" sz="4800" b="1" dirty="0">
                <a:effectLst>
                  <a:glow rad="228600">
                    <a:schemeClr val="bg1"/>
                  </a:glow>
                </a:effectLst>
                <a:latin typeface="游ゴシック" panose="020B0400000000000000" pitchFamily="50" charset="-128"/>
                <a:ea typeface="游ゴシック" panose="020B0400000000000000" pitchFamily="50" charset="-128"/>
              </a:rPr>
              <a:t>　迎え入れた。</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5" name="四角形吹き出し 4"/>
          <p:cNvSpPr/>
          <p:nvPr/>
        </p:nvSpPr>
        <p:spPr>
          <a:xfrm>
            <a:off x="3025833" y="1733762"/>
            <a:ext cx="631768" cy="1059314"/>
          </a:xfrm>
          <a:prstGeom prst="wedgeRectCallout">
            <a:avLst>
              <a:gd name="adj1" fmla="val -18270"/>
              <a:gd name="adj2" fmla="val 39971"/>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126035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5124" y="675412"/>
            <a:ext cx="6839905" cy="6182588"/>
          </a:xfrm>
          <a:prstGeom prst="rect">
            <a:avLst/>
          </a:prstGeom>
        </p:spPr>
      </p:pic>
      <p:sp>
        <p:nvSpPr>
          <p:cNvPr id="4" name="テキスト ボックス 3"/>
          <p:cNvSpPr txBox="1"/>
          <p:nvPr/>
        </p:nvSpPr>
        <p:spPr>
          <a:xfrm>
            <a:off x="273151" y="412779"/>
            <a:ext cx="5232202"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「弟子一人ももたず」</a:t>
            </a:r>
            <a:endPar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endParaRPr lang="en-US" altLang="ja-JP" sz="2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「つくべき縁あればと</a:t>
            </a:r>
            <a:endPar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　もなひ、はなるべき</a:t>
            </a:r>
            <a:endPar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　縁あれば</a:t>
            </a:r>
            <a:r>
              <a:rPr lang="ja-JP" altLang="en-US" sz="4800" b="1" dirty="0" err="1">
                <a:solidFill>
                  <a:schemeClr val="bg1"/>
                </a:solidFill>
                <a:effectLst>
                  <a:glow rad="228600">
                    <a:schemeClr val="tx1"/>
                  </a:glow>
                </a:effectLst>
                <a:latin typeface="游ゴシック" panose="020B0400000000000000" pitchFamily="50" charset="-128"/>
                <a:ea typeface="游ゴシック" panose="020B0400000000000000" pitchFamily="50" charset="-128"/>
              </a:rPr>
              <a:t>は</a:t>
            </a: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なるる」</a:t>
            </a:r>
            <a:endPar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endParaRPr lang="en-US" altLang="ja-JP" sz="2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「如来よりたまはりた</a:t>
            </a:r>
            <a:endPar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　</a:t>
            </a:r>
            <a:r>
              <a:rPr lang="ja-JP" altLang="en-US" sz="4800" b="1" dirty="0" err="1">
                <a:solidFill>
                  <a:schemeClr val="bg1"/>
                </a:solidFill>
                <a:effectLst>
                  <a:glow rad="228600">
                    <a:schemeClr val="tx1"/>
                  </a:glow>
                </a:effectLst>
                <a:latin typeface="游ゴシック" panose="020B0400000000000000" pitchFamily="50" charset="-128"/>
                <a:ea typeface="游ゴシック" panose="020B0400000000000000" pitchFamily="50" charset="-128"/>
              </a:rPr>
              <a:t>る</a:t>
            </a: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信心」</a:t>
            </a:r>
          </a:p>
        </p:txBody>
      </p:sp>
    </p:spTree>
    <p:custDataLst>
      <p:tags r:id="rId1"/>
    </p:custDataLst>
    <p:extLst>
      <p:ext uri="{BB962C8B-B14F-4D97-AF65-F5344CB8AC3E}">
        <p14:creationId xmlns:p14="http://schemas.microsoft.com/office/powerpoint/2010/main" val="22023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614895" cy="485153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prstClr val="black"/>
                </a:solidFill>
                <a:latin typeface="游ゴシック" panose="020B0400000000000000" pitchFamily="50" charset="-128"/>
                <a:ea typeface="游ゴシック" panose="020B0400000000000000" pitchFamily="50" charset="-128"/>
              </a:rPr>
              <a:t>☆「仏の恩・師の恩」は、「仏の弟</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子」という親鸞聖人のお立場から</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述べられた言葉であった。</a:t>
            </a:r>
            <a:endParaRPr lang="en-US" altLang="ja-JP" sz="4000" b="1" dirty="0">
              <a:solidFill>
                <a:prstClr val="black"/>
              </a:solidFill>
              <a:latin typeface="游ゴシック" panose="020B0400000000000000" pitchFamily="50" charset="-128"/>
              <a:ea typeface="游ゴシック" panose="020B0400000000000000" pitchFamily="50" charset="-128"/>
            </a:endParaRPr>
          </a:p>
          <a:p>
            <a:endParaRPr lang="en-US" altLang="ja-JP" sz="2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☆「弟子一人ももたず」は、親鸞聖</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人の「人々はともに念仏の道を歩</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むなかま」であるというおこころ</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を知らせる言葉であった。</a:t>
            </a:r>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288246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巻き 6">
            <a:extLst>
              <a:ext uri="{FF2B5EF4-FFF2-40B4-BE49-F238E27FC236}">
                <a16:creationId xmlns:a16="http://schemas.microsoft.com/office/drawing/2014/main" id="{00C195BF-EADE-0AF0-ED15-58A16AB5D9BF}"/>
              </a:ext>
            </a:extLst>
          </p:cNvPr>
          <p:cNvSpPr/>
          <p:nvPr/>
        </p:nvSpPr>
        <p:spPr>
          <a:xfrm>
            <a:off x="251519" y="163528"/>
            <a:ext cx="6048673" cy="1512168"/>
          </a:xfrm>
          <a:prstGeom prst="horizontalScroll">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tx1"/>
                </a:solidFill>
                <a:ea typeface="游ゴシック" panose="020B0400000000000000" pitchFamily="50" charset="-128"/>
              </a:rPr>
              <a:t>第六条</a:t>
            </a:r>
            <a:r>
              <a:rPr kumimoji="1" lang="ja-JP" altLang="en-US" sz="4800" b="1" dirty="0">
                <a:solidFill>
                  <a:schemeClr val="tx1"/>
                </a:solidFill>
                <a:ea typeface="游ゴシック" panose="020B0400000000000000" pitchFamily="50" charset="-128"/>
              </a:rPr>
              <a:t>のまとめ</a:t>
            </a:r>
          </a:p>
        </p:txBody>
      </p:sp>
      <p:sp>
        <p:nvSpPr>
          <p:cNvPr id="3" name="正方形/長方形 2">
            <a:extLst>
              <a:ext uri="{FF2B5EF4-FFF2-40B4-BE49-F238E27FC236}">
                <a16:creationId xmlns:a16="http://schemas.microsoft.com/office/drawing/2014/main" id="{DE159656-B413-C20C-E54A-650B9D8BC55D}"/>
              </a:ext>
            </a:extLst>
          </p:cNvPr>
          <p:cNvSpPr/>
          <p:nvPr/>
        </p:nvSpPr>
        <p:spPr>
          <a:xfrm>
            <a:off x="251519" y="1772816"/>
            <a:ext cx="8614895" cy="485153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prstClr val="black"/>
                </a:solidFill>
                <a:latin typeface="游ゴシック" panose="020B0400000000000000" pitchFamily="50" charset="-128"/>
                <a:ea typeface="游ゴシック" panose="020B0400000000000000" pitchFamily="50" charset="-128"/>
              </a:rPr>
              <a:t>☆第六条は、弟子をめぐる争いを背</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景として述べられたもの。</a:t>
            </a:r>
            <a:endParaRPr lang="en-US" altLang="ja-JP" sz="4000" b="1" dirty="0">
              <a:solidFill>
                <a:prstClr val="black"/>
              </a:solidFill>
              <a:latin typeface="游ゴシック" panose="020B0400000000000000" pitchFamily="50" charset="-128"/>
              <a:ea typeface="游ゴシック" panose="020B0400000000000000" pitchFamily="50" charset="-128"/>
            </a:endParaRPr>
          </a:p>
          <a:p>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☆「弟子一人ももたず」：他力の教</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a:t>
            </a:r>
            <a:r>
              <a:rPr lang="ja-JP" altLang="en-US" sz="4000" b="1" dirty="0" err="1">
                <a:solidFill>
                  <a:prstClr val="black"/>
                </a:solidFill>
                <a:latin typeface="游ゴシック" panose="020B0400000000000000" pitchFamily="50" charset="-128"/>
                <a:ea typeface="游ゴシック" panose="020B0400000000000000" pitchFamily="50" charset="-128"/>
              </a:rPr>
              <a:t>えでは</a:t>
            </a:r>
            <a:r>
              <a:rPr lang="ja-JP" altLang="en-US" sz="4000" b="1" dirty="0">
                <a:solidFill>
                  <a:prstClr val="black"/>
                </a:solidFill>
                <a:latin typeface="游ゴシック" panose="020B0400000000000000" pitchFamily="50" charset="-128"/>
                <a:ea typeface="游ゴシック" panose="020B0400000000000000" pitchFamily="50" charset="-128"/>
              </a:rPr>
              <a:t>、師匠も弟子もみな、如来</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より信心をいただく御同朋・御同</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行である（＝弟子の私物化</a:t>
            </a:r>
            <a:r>
              <a:rPr lang="en-US" altLang="ja-JP" sz="4000" b="1" dirty="0">
                <a:solidFill>
                  <a:prstClr val="black"/>
                </a:solidFill>
                <a:latin typeface="游ゴシック" panose="020B0400000000000000" pitchFamily="50" charset="-128"/>
                <a:ea typeface="游ゴシック" panose="020B0400000000000000" pitchFamily="50" charset="-128"/>
              </a:rPr>
              <a:t>×</a:t>
            </a:r>
            <a:r>
              <a:rPr lang="ja-JP" altLang="en-US" sz="4000" b="1" dirty="0">
                <a:solidFill>
                  <a:prstClr val="black"/>
                </a:solidFill>
                <a:latin typeface="游ゴシック" panose="020B0400000000000000" pitchFamily="50" charset="-128"/>
                <a:ea typeface="游ゴシック" panose="020B0400000000000000" pitchFamily="50" charset="-128"/>
              </a:rPr>
              <a:t>）。</a:t>
            </a:r>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52813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824837" y="377490"/>
            <a:ext cx="7897131" cy="785753"/>
          </a:xfrm>
          <a:noFill/>
        </p:spPr>
        <p:txBody>
          <a:bodyPr>
            <a:noAutofit/>
          </a:bodyPr>
          <a:lstStyle/>
          <a:p>
            <a:pPr algn="ctr"/>
            <a:r>
              <a:rPr lang="ja-JP" altLang="en-US" sz="6000" b="1" dirty="0">
                <a:latin typeface="游ゴシック" panose="020B0400000000000000" pitchFamily="50" charset="-128"/>
                <a:ea typeface="游ゴシック" panose="020B0400000000000000" pitchFamily="50" charset="-128"/>
              </a:rPr>
              <a:t>弟子＝道場に集う人々</a:t>
            </a:r>
            <a:endParaRPr kumimoji="1" lang="ja-JP" altLang="en-US" sz="6000" b="1" dirty="0">
              <a:effectLst/>
              <a:latin typeface="游ゴシック" panose="020B0400000000000000" pitchFamily="50" charset="-128"/>
              <a:ea typeface="游ゴシック" panose="020B0400000000000000" pitchFamily="50" charset="-128"/>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9028" y="1163076"/>
            <a:ext cx="2082940" cy="2903492"/>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0188" y="1163076"/>
            <a:ext cx="2016440" cy="2810143"/>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9804" y="3361115"/>
            <a:ext cx="2404297" cy="3339301"/>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3942" y="550818"/>
            <a:ext cx="7559897" cy="5877821"/>
          </a:xfrm>
          <a:prstGeom prst="rect">
            <a:avLst/>
          </a:prstGeom>
        </p:spPr>
      </p:pic>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42" y="2863006"/>
            <a:ext cx="2549427" cy="3565633"/>
          </a:xfrm>
          <a:prstGeom prst="rect">
            <a:avLst/>
          </a:prstGeom>
          <a:effectLst>
            <a:glow rad="63500">
              <a:schemeClr val="bg1"/>
            </a:glow>
          </a:effectLst>
        </p:spPr>
      </p:pic>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8810" y="3973219"/>
            <a:ext cx="3162956" cy="2884781"/>
          </a:xfrm>
          <a:prstGeom prst="rect">
            <a:avLst/>
          </a:prstGeom>
        </p:spPr>
      </p:pic>
      <p:pic>
        <p:nvPicPr>
          <p:cNvPr id="2" name="図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9752" y="1511731"/>
            <a:ext cx="3108436" cy="4398731"/>
          </a:xfrm>
          <a:prstGeom prst="rect">
            <a:avLst/>
          </a:prstGeom>
        </p:spPr>
      </p:pic>
    </p:spTree>
    <p:custDataLst>
      <p:tags r:id="rId1"/>
    </p:custDataLst>
    <p:extLst>
      <p:ext uri="{BB962C8B-B14F-4D97-AF65-F5344CB8AC3E}">
        <p14:creationId xmlns:p14="http://schemas.microsoft.com/office/powerpoint/2010/main" val="230081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2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942" y="550818"/>
            <a:ext cx="7559897" cy="5877821"/>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42" y="2863006"/>
            <a:ext cx="2549427" cy="3565633"/>
          </a:xfrm>
          <a:prstGeom prst="rect">
            <a:avLst/>
          </a:prstGeom>
          <a:effectLst>
            <a:glow rad="63500">
              <a:schemeClr val="bg1"/>
            </a:glow>
          </a:effectLst>
        </p:spPr>
      </p:pic>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6744" y="2863006"/>
            <a:ext cx="2567256" cy="3565633"/>
          </a:xfrm>
          <a:prstGeom prst="rect">
            <a:avLst/>
          </a:prstGeom>
        </p:spPr>
      </p:pic>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4105" y="4250444"/>
            <a:ext cx="2954738" cy="2607556"/>
          </a:xfrm>
          <a:prstGeom prst="rect">
            <a:avLst/>
          </a:prstGeom>
        </p:spPr>
      </p:pic>
      <p:pic>
        <p:nvPicPr>
          <p:cNvPr id="6" name="図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641892">
            <a:off x="3228288" y="2148222"/>
            <a:ext cx="1787167" cy="1851987"/>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243572">
            <a:off x="4151076" y="1595982"/>
            <a:ext cx="2445356" cy="2534048"/>
          </a:xfrm>
          <a:prstGeom prst="rect">
            <a:avLst/>
          </a:prstGeom>
        </p:spPr>
      </p:pic>
      <p:sp>
        <p:nvSpPr>
          <p:cNvPr id="10" name="タイトル 1"/>
          <p:cNvSpPr>
            <a:spLocks noGrp="1"/>
          </p:cNvSpPr>
          <p:nvPr>
            <p:ph type="title"/>
          </p:nvPr>
        </p:nvSpPr>
        <p:spPr>
          <a:xfrm>
            <a:off x="895175" y="328110"/>
            <a:ext cx="7877309" cy="785753"/>
          </a:xfrm>
          <a:noFill/>
        </p:spPr>
        <p:txBody>
          <a:bodyPr>
            <a:noAutofit/>
          </a:bodyPr>
          <a:lstStyle/>
          <a:p>
            <a:pPr algn="ctr"/>
            <a:r>
              <a:rPr kumimoji="1" lang="ja-JP" altLang="en-US" sz="6000" b="1" dirty="0">
                <a:effectLst/>
                <a:latin typeface="游ゴシック" panose="020B0400000000000000" pitchFamily="50" charset="-128"/>
                <a:ea typeface="游ゴシック" panose="020B0400000000000000" pitchFamily="50" charset="-128"/>
              </a:rPr>
              <a:t>道場は寄進で成り立つ</a:t>
            </a:r>
          </a:p>
        </p:txBody>
      </p:sp>
    </p:spTree>
    <p:custDataLst>
      <p:tags r:id="rId1"/>
    </p:custDataLst>
    <p:extLst>
      <p:ext uri="{BB962C8B-B14F-4D97-AF65-F5344CB8AC3E}">
        <p14:creationId xmlns:p14="http://schemas.microsoft.com/office/powerpoint/2010/main" val="54470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246" y="2278291"/>
            <a:ext cx="2485111" cy="193217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85" y="680205"/>
            <a:ext cx="2271489" cy="1766082"/>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773" y="401881"/>
            <a:ext cx="1832429" cy="1424714"/>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84" y="3744908"/>
            <a:ext cx="2979059" cy="2316219"/>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860" y="4061050"/>
            <a:ext cx="3182257" cy="2474205"/>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119" y="3101540"/>
            <a:ext cx="792881" cy="1108925"/>
          </a:xfrm>
          <a:prstGeom prst="rect">
            <a:avLst/>
          </a:prstGeom>
          <a:effectLst>
            <a:glow rad="63500">
              <a:schemeClr val="bg1"/>
            </a:glow>
          </a:effectLst>
        </p:spPr>
      </p:pic>
      <p:sp>
        <p:nvSpPr>
          <p:cNvPr id="13" name="タイトル 1"/>
          <p:cNvSpPr>
            <a:spLocks noGrp="1"/>
          </p:cNvSpPr>
          <p:nvPr>
            <p:ph type="title"/>
          </p:nvPr>
        </p:nvSpPr>
        <p:spPr>
          <a:xfrm>
            <a:off x="1388400" y="4639921"/>
            <a:ext cx="6813437" cy="1804999"/>
          </a:xfrm>
          <a:noFill/>
        </p:spPr>
        <p:txBody>
          <a:bodyPr>
            <a:noAutofit/>
          </a:bodyPr>
          <a:lstStyle/>
          <a:p>
            <a:r>
              <a:rPr lang="ja-JP" altLang="en-US" sz="6000" b="1" dirty="0">
                <a:effectLst>
                  <a:glow rad="228600">
                    <a:schemeClr val="bg1"/>
                  </a:glow>
                </a:effectLst>
                <a:latin typeface="游ゴシック" panose="020B0400000000000000" pitchFamily="50" charset="-128"/>
                <a:ea typeface="游ゴシック" panose="020B0400000000000000" pitchFamily="50" charset="-128"/>
              </a:rPr>
              <a:t>親鸞聖人の弟子が開く道場が増える</a:t>
            </a:r>
            <a:endParaRPr kumimoji="1" lang="ja-JP" altLang="en-US" sz="6000" b="1" dirty="0">
              <a:effectLst>
                <a:glow rad="2286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68600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1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246" y="2278291"/>
            <a:ext cx="2485111" cy="193217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85" y="680205"/>
            <a:ext cx="2271489" cy="1766082"/>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773" y="401881"/>
            <a:ext cx="1832429" cy="1424714"/>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84" y="3744908"/>
            <a:ext cx="2979059" cy="2316219"/>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6860" y="4061050"/>
            <a:ext cx="3182257" cy="2474205"/>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119" y="3101540"/>
            <a:ext cx="792881" cy="1108925"/>
          </a:xfrm>
          <a:prstGeom prst="rect">
            <a:avLst/>
          </a:prstGeom>
          <a:effectLst>
            <a:glow rad="63500">
              <a:schemeClr val="bg1"/>
            </a:glow>
          </a:effectLst>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0429" y="3101540"/>
            <a:ext cx="798425" cy="1108925"/>
          </a:xfrm>
          <a:prstGeom prst="rect">
            <a:avLst/>
          </a:prstGeom>
        </p:spPr>
      </p:pic>
    </p:spTree>
    <p:custDataLst>
      <p:tags r:id="rId1"/>
    </p:custDataLst>
    <p:extLst>
      <p:ext uri="{BB962C8B-B14F-4D97-AF65-F5344CB8AC3E}">
        <p14:creationId xmlns:p14="http://schemas.microsoft.com/office/powerpoint/2010/main" val="178792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48148E-6 L -8.33333E-7 -1.48148E-6 C 0.00781 -0.00092 0.0158 -0.00069 0.02379 -0.00231 C 0.02708 -0.00277 0.03004 -0.00509 0.03333 -0.00648 L 0.03802 -0.00856 L 0.05226 -0.02129 C 0.05382 -0.02268 0.05521 -0.02477 0.05712 -0.02546 C 0.05868 -0.02615 0.06042 -0.02662 0.06181 -0.02754 C 0.0651 -0.03009 0.07135 -0.03611 0.07135 -0.03611 C 0.07986 -0.05301 0.06875 -0.03264 0.07934 -0.04676 C 0.08073 -0.04838 0.08125 -0.05115 0.08247 -0.05301 C 0.08837 -0.0625 0.08611 -0.05578 0.09045 -0.06574 C 0.09167 -0.06852 0.09271 -0.07129 0.09358 -0.07407 C 0.09427 -0.07615 0.09445 -0.07847 0.09514 -0.08055 C 0.09601 -0.08287 0.09757 -0.08472 0.09844 -0.0868 C 0.09913 -0.08889 0.09913 -0.0912 0.1 -0.09328 C 0.10087 -0.0956 0.10226 -0.09722 0.10313 -0.09953 C 0.10972 -0.11713 0.09879 -0.09398 0.10781 -0.11227 C 0.10833 -0.11782 0.10851 -0.12361 0.10955 -0.12916 C 0.11233 -0.14699 0.11198 -0.13634 0.1158 -0.15046 C 0.11667 -0.15301 0.11684 -0.15602 0.11736 -0.15879 C 0.1184 -0.16319 0.11945 -0.16736 0.12066 -0.17152 L 0.12222 -0.17777 C 0.12413 -0.20625 0.12483 -0.20254 0.12222 -0.23495 C 0.12205 -0.23727 0.12118 -0.23935 0.12066 -0.24143 C 0.1184 -0.25833 0.11892 -0.24977 0.11892 -0.26666 L 0.11892 -0.26666 " pathEditMode="relative" ptsTypes="AAAAAAAAAAAAAAAAAAAAAAAAAAA">
                                      <p:cBhvr>
                                        <p:cTn id="6" dur="1500" fill="hold"/>
                                        <p:tgtEl>
                                          <p:spTgt spid="14"/>
                                        </p:tgtEl>
                                        <p:attrNameLst>
                                          <p:attrName>ppt_x</p:attrName>
                                          <p:attrName>ppt_y</p:attrName>
                                        </p:attrNameLst>
                                      </p:cBhvr>
                                    </p:animMotion>
                                  </p:childTnLst>
                                </p:cTn>
                              </p:par>
                              <p:par>
                                <p:cTn id="7" presetID="0" presetClass="path" presetSubtype="0" accel="50000" decel="50000" fill="hold" nodeType="withEffect">
                                  <p:stCondLst>
                                    <p:cond delay="1500"/>
                                  </p:stCondLst>
                                  <p:childTnLst>
                                    <p:animMotion origin="layout" path="M 0.11893 -0.26644 L 0.11893 -0.26644 C 0.11511 -0.2706 0.11094 -0.27408 0.10764 -0.27894 C 0.1007 -0.28959 0.11268 -0.28148 0.10295 -0.29167 C 0.10174 -0.29306 0.09983 -0.29306 0.09827 -0.29375 C 0.09288 -0.3044 0.09653 -0.29885 0.08542 -0.3088 C 0.08386 -0.31019 0.08247 -0.31204 0.08073 -0.31297 C 0.07917 -0.31366 0.07743 -0.31412 0.07604 -0.31505 C 0.07431 -0.31621 0.07292 -0.31806 0.07118 -0.31922 C 0.06979 -0.32037 0.06788 -0.32037 0.06649 -0.3213 C 0.06476 -0.32246 0.06337 -0.32454 0.06163 -0.3257 C 0.06163 -0.3257 0.04983 -0.33102 0.0474 -0.33195 C 0.0474 -0.33195 0.03785 -0.33635 0.03785 -0.33635 C 0.03629 -0.33773 0.0349 -0.33935 0.03316 -0.34051 C 0.03004 -0.34236 0.02674 -0.34329 0.02361 -0.34468 C 0.00747 -0.35185 0.00399 -0.35371 -0.02239 -0.35949 C -0.0408 -0.36366 -0.02882 -0.36135 -0.05903 -0.36366 L -0.11285 -0.36158 C -0.12934 -0.36065 -0.12083 -0.35973 -0.13351 -0.35741 C -0.13889 -0.35648 -0.1441 -0.35602 -0.14948 -0.35533 L -0.16371 -0.35324 C -0.17726 -0.34861 -0.16267 -0.35301 -0.18594 -0.34885 C -0.18854 -0.34838 -0.19114 -0.34746 -0.19392 -0.34676 C -0.20121 -0.34537 -0.20868 -0.34422 -0.21614 -0.3426 C -0.21823 -0.34213 -0.22048 -0.34144 -0.22239 -0.34051 C -0.22465 -0.33935 -0.22656 -0.3375 -0.22882 -0.33635 C -0.23038 -0.33542 -0.23194 -0.33496 -0.23351 -0.33403 C -0.23576 -0.33287 -0.23767 -0.33102 -0.23993 -0.32986 C -0.24462 -0.32755 -0.25416 -0.32361 -0.25416 -0.32361 C -0.26962 -0.3081 -0.25312 -0.32315 -0.26528 -0.31505 C -0.27621 -0.30764 -0.26319 -0.3132 -0.27639 -0.3088 C -0.27795 -0.30648 -0.27934 -0.30417 -0.28125 -0.30232 C -0.29201 -0.29098 -0.29357 -0.29445 -0.30503 -0.27894 C -0.30816 -0.27477 -0.31094 -0.26991 -0.31458 -0.26644 L -0.32882 -0.25139 C -0.33142 -0.24861 -0.33437 -0.2463 -0.3368 -0.24306 C -0.34045 -0.23797 -0.34357 -0.23241 -0.34791 -0.22824 C -0.35295 -0.22315 -0.35503 -0.22176 -0.35903 -0.21551 C -0.36076 -0.21273 -0.36215 -0.20973 -0.36371 -0.20695 C -0.3658 -0.19885 -0.36406 -0.20232 -0.3684 -0.1963 L -0.3684 -0.1963 " pathEditMode="relative" ptsTypes="AAAAAAAAAAAAAAAAAAAAAAAAAAAAAAAAAAAAAAAAA">
                                      <p:cBhvr>
                                        <p:cTn id="8" dur="1500" fill="hold"/>
                                        <p:tgtEl>
                                          <p:spTgt spid="14"/>
                                        </p:tgtEl>
                                        <p:attrNameLst>
                                          <p:attrName>ppt_x</p:attrName>
                                          <p:attrName>ppt_y</p:attrName>
                                        </p:attrNameLst>
                                      </p:cBhvr>
                                    </p:animMotion>
                                  </p:childTnLst>
                                </p:cTn>
                              </p:par>
                              <p:par>
                                <p:cTn id="9" presetID="0" presetClass="path" presetSubtype="0" accel="50000" decel="50000" fill="hold" nodeType="withEffect">
                                  <p:stCondLst>
                                    <p:cond delay="3000"/>
                                  </p:stCondLst>
                                  <p:childTnLst>
                                    <p:animMotion origin="layout" path="M -0.3684 -0.19607 L -0.3684 -0.19607 C -0.36424 -0.19329 -0.3599 -0.19074 -0.35573 -0.18773 C -0.35243 -0.18519 -0.34618 -0.17917 -0.34618 -0.17917 L -0.33993 -0.16667 C -0.33889 -0.16435 -0.33802 -0.16204 -0.33681 -0.16019 C -0.33264 -0.15463 -0.3276 -0.14884 -0.3257 -0.1412 C -0.3217 -0.12523 -0.32708 -0.14491 -0.32083 -0.12847 C -0.32014 -0.12639 -0.31997 -0.12408 -0.31927 -0.12222 C -0.3184 -0.11991 -0.31684 -0.11806 -0.31615 -0.11574 C -0.31476 -0.11181 -0.31476 -0.10671 -0.31285 -0.10301 C -0.31181 -0.10093 -0.31059 -0.09908 -0.30972 -0.09676 C -0.30104 -0.0706 -0.31059 -0.09537 -0.30504 -0.0757 C -0.2974 -0.04861 -0.30608 -0.08287 -0.29861 -0.06088 C -0.29722 -0.05671 -0.29653 -0.05232 -0.29549 -0.04815 C -0.29497 -0.04607 -0.29462 -0.04375 -0.29392 -0.04167 C -0.29288 -0.03889 -0.29149 -0.03611 -0.29063 -0.03333 C -0.28941 -0.02917 -0.28854 -0.02477 -0.2875 -0.0206 C -0.28524 -0.01158 -0.28629 -0.01644 -0.28438 -0.00579 C -0.28229 0.01875 -0.28108 0.0287 -0.28108 0.05764 C -0.28108 0.07384 -0.28195 0.09028 -0.28281 0.10648 C -0.28316 0.11528 -0.28455 0.11944 -0.28594 0.12755 C -0.28646 0.13102 -0.28698 0.13449 -0.2875 0.13819 C -0.28802 0.14236 -0.28837 0.14653 -0.28906 0.15069 C -0.29149 0.16574 -0.29219 0.16713 -0.29549 0.18032 C -0.29601 0.18264 -0.29618 0.18495 -0.29705 0.1868 L -0.30017 0.19305 C -0.3007 0.19583 -0.30122 0.19884 -0.30174 0.20162 C -0.30278 0.20579 -0.30399 0.20995 -0.30504 0.21435 L -0.30972 0.23333 L -0.31285 0.24606 C -0.31424 0.25116 -0.31458 0.25463 -0.31771 0.2588 C -0.3191 0.26042 -0.32083 0.26157 -0.3224 0.26296 C -0.32344 0.26574 -0.32448 0.26875 -0.3257 0.2713 C -0.3276 0.27569 -0.33021 0.27963 -0.33195 0.28403 C -0.33681 0.29699 -0.33385 0.29005 -0.34149 0.30532 C -0.34254 0.30741 -0.34306 0.31018 -0.34462 0.31157 L -0.34948 0.31574 C -0.35538 0.32755 -0.34931 0.31829 -0.35729 0.3243 C -0.36076 0.32685 -0.36684 0.33264 -0.36684 0.33264 L -0.36684 0.33264 " pathEditMode="relative" ptsTypes="AAAAAAAAAAAAAAAAAAAAAAAAAAAAAAAAAAAAAAAAA">
                                      <p:cBhvr>
                                        <p:cTn id="10" dur="1500" fill="hold"/>
                                        <p:tgtEl>
                                          <p:spTgt spid="14"/>
                                        </p:tgtEl>
                                        <p:attrNameLst>
                                          <p:attrName>ppt_x</p:attrName>
                                          <p:attrName>ppt_y</p:attrName>
                                        </p:attrNameLst>
                                      </p:cBhvr>
                                    </p:animMotion>
                                  </p:childTnLst>
                                </p:cTn>
                              </p:par>
                              <p:par>
                                <p:cTn id="11" presetID="0" presetClass="path" presetSubtype="0" accel="50000" decel="50000" fill="hold" nodeType="withEffect">
                                  <p:stCondLst>
                                    <p:cond delay="4500"/>
                                  </p:stCondLst>
                                  <p:childTnLst>
                                    <p:animMotion origin="layout" path="M -0.36684 0.33264 L -0.36684 0.33264 C -0.36319 0.3382 -0.35989 0.34445 -0.3559 0.34954 C -0.35295 0.35278 -0.34896 0.3544 -0.34635 0.35788 C -0.34028 0.36575 -0.34357 0.3632 -0.3368 0.36644 C -0.33333 0.37107 -0.3316 0.37408 -0.32726 0.37686 C -0.32569 0.37801 -0.32413 0.37825 -0.32257 0.37894 C -0.31927 0.38195 -0.31666 0.38588 -0.31302 0.38751 C -0.31146 0.3882 -0.30972 0.38843 -0.30816 0.38959 C -0.30486 0.39213 -0.30243 0.39676 -0.29861 0.39815 C -0.29062 0.4007 -0.29444 0.39931 -0.2875 0.40232 C -0.27222 0.4176 -0.29166 0.39954 -0.2717 0.41297 C -0.26962 0.41436 -0.26753 0.41575 -0.26528 0.41713 C -0.2625 0.41876 -0.25712 0.42061 -0.25416 0.4213 C -0.24566 0.42385 -0.23541 0.42593 -0.22726 0.42778 C -0.20503 0.42686 -0.18281 0.42732 -0.16059 0.42547 C -0.15625 0.42524 -0.15226 0.42176 -0.14791 0.4213 L -0.13038 0.41922 C -0.12517 0.41783 -0.11979 0.41667 -0.11458 0.41505 C -0.11302 0.41459 -0.11146 0.41343 -0.10989 0.41297 C -0.10712 0.41204 -0.10451 0.41135 -0.10191 0.41065 C -0.0809 0.39399 -0.11163 0.4169 -0.07812 0.40024 C -0.07378 0.39815 -0.06944 0.3963 -0.06545 0.39376 C -0.05121 0.38565 -0.05295 0.3845 -0.03837 0.37477 C -0.03698 0.37385 -0.03507 0.37362 -0.03368 0.37269 C -0.03194 0.37153 -0.03055 0.36968 -0.02882 0.36852 C -0.02639 0.36667 -0.02344 0.36598 -0.02101 0.36413 C -0.01927 0.3632 -0.01788 0.36112 -0.01614 0.35996 C -0.01476 0.35903 -0.01285 0.3588 -0.01146 0.35788 C -0.00972 0.35672 -0.00816 0.3551 -0.0066 0.35371 C 0.00018 0.34676 -0.00069 0.34792 0.00278 0.34306 L 0.00278 0.34306 " pathEditMode="relative" ptsTypes="AAAAAAAAAAAAAAAAAAAAAAAAAAAAAAAA">
                                      <p:cBhvr>
                                        <p:cTn id="12" dur="15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771" y="550816"/>
            <a:ext cx="7559897" cy="5877821"/>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586" y="2863006"/>
            <a:ext cx="2549427" cy="3565633"/>
          </a:xfrm>
          <a:prstGeom prst="rect">
            <a:avLst/>
          </a:prstGeom>
          <a:effectLst>
            <a:glow rad="63500">
              <a:schemeClr val="bg1"/>
            </a:glow>
          </a:effectLst>
        </p:spPr>
      </p:pic>
      <p:sp>
        <p:nvSpPr>
          <p:cNvPr id="10" name="タイトル 1"/>
          <p:cNvSpPr>
            <a:spLocks noGrp="1"/>
          </p:cNvSpPr>
          <p:nvPr>
            <p:ph type="title"/>
          </p:nvPr>
        </p:nvSpPr>
        <p:spPr>
          <a:xfrm>
            <a:off x="-83067" y="369088"/>
            <a:ext cx="9327539" cy="785753"/>
          </a:xfrm>
          <a:noFill/>
        </p:spPr>
        <p:txBody>
          <a:bodyPr>
            <a:noAutofit/>
          </a:bodyPr>
          <a:lstStyle/>
          <a:p>
            <a:pPr algn="ctr"/>
            <a:r>
              <a:rPr lang="ja-JP" altLang="en-US" sz="6000" b="1" dirty="0">
                <a:latin typeface="游ゴシック" panose="020B0400000000000000" pitchFamily="50" charset="-128"/>
                <a:ea typeface="游ゴシック" panose="020B0400000000000000" pitchFamily="50" charset="-128"/>
              </a:rPr>
              <a:t>弟子が減る</a:t>
            </a:r>
            <a:r>
              <a:rPr kumimoji="1" lang="ja-JP" altLang="en-US" sz="6000" b="1" dirty="0">
                <a:effectLst/>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寄進</a:t>
            </a:r>
            <a:r>
              <a:rPr kumimoji="1" lang="ja-JP" altLang="en-US" sz="6000" b="1" dirty="0">
                <a:effectLst/>
                <a:latin typeface="游ゴシック" panose="020B0400000000000000" pitchFamily="50" charset="-128"/>
                <a:ea typeface="游ゴシック" panose="020B0400000000000000" pitchFamily="50" charset="-128"/>
              </a:rPr>
              <a:t>が減る</a:t>
            </a:r>
          </a:p>
        </p:txBody>
      </p:sp>
      <p:sp>
        <p:nvSpPr>
          <p:cNvPr id="13" name="タイトル 1"/>
          <p:cNvSpPr txBox="1">
            <a:spLocks/>
          </p:cNvSpPr>
          <p:nvPr/>
        </p:nvSpPr>
        <p:spPr>
          <a:xfrm>
            <a:off x="0" y="1616047"/>
            <a:ext cx="9327539" cy="785753"/>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6000" b="1" dirty="0">
                <a:solidFill>
                  <a:srgbClr val="FF0000"/>
                </a:solidFill>
                <a:latin typeface="游ゴシック" panose="020B0400000000000000" pitchFamily="50" charset="-128"/>
                <a:ea typeface="游ゴシック" panose="020B0400000000000000" pitchFamily="50" charset="-128"/>
              </a:rPr>
              <a:t>道場の死活問題</a:t>
            </a: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563" y="550817"/>
            <a:ext cx="7559897" cy="5877821"/>
          </a:xfrm>
          <a:prstGeom prst="rect">
            <a:avLst/>
          </a:prstGeom>
        </p:spPr>
      </p:pic>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3977" y="2863004"/>
            <a:ext cx="2567256" cy="3565633"/>
          </a:xfrm>
          <a:prstGeom prst="rect">
            <a:avLst/>
          </a:prstGeom>
        </p:spPr>
      </p:pic>
    </p:spTree>
    <p:custDataLst>
      <p:tags r:id="rId1"/>
    </p:custDataLst>
    <p:extLst>
      <p:ext uri="{BB962C8B-B14F-4D97-AF65-F5344CB8AC3E}">
        <p14:creationId xmlns:p14="http://schemas.microsoft.com/office/powerpoint/2010/main" val="66516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nodeType="clickEffect">
                                  <p:stCondLst>
                                    <p:cond delay="0"/>
                                  </p:stCondLst>
                                  <p:childTnLst>
                                    <p:animMotion origin="layout" path="M -5.55556E-7 -4.81481E-6 L 0.49115 -0.00185 " pathEditMode="relative" rAng="0" ptsTypes="AA">
                                      <p:cBhvr>
                                        <p:cTn id="6" dur="2000" fill="hold"/>
                                        <p:tgtEl>
                                          <p:spTgt spid="5"/>
                                        </p:tgtEl>
                                        <p:attrNameLst>
                                          <p:attrName>ppt_x</p:attrName>
                                          <p:attrName>ppt_y</p:attrName>
                                        </p:attrNameLst>
                                      </p:cBhvr>
                                      <p:rCtr x="24549" y="-9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6538">
            <a:off x="145237" y="728129"/>
            <a:ext cx="5322739" cy="482319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5771" y="550816"/>
            <a:ext cx="7559897" cy="5877821"/>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586" y="2863006"/>
            <a:ext cx="2549427" cy="3565633"/>
          </a:xfrm>
          <a:prstGeom prst="rect">
            <a:avLst/>
          </a:prstGeom>
          <a:effectLst>
            <a:glow rad="63500">
              <a:schemeClr val="bg1"/>
            </a:glow>
          </a:effectLst>
        </p:spPr>
      </p:pic>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6744" y="2863004"/>
            <a:ext cx="2567256" cy="3565633"/>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641892">
            <a:off x="358494" y="599208"/>
            <a:ext cx="1202701" cy="1246323"/>
          </a:xfrm>
          <a:prstGeom prst="rect">
            <a:avLst/>
          </a:prstGeom>
        </p:spPr>
      </p:pic>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243572">
            <a:off x="959436" y="270028"/>
            <a:ext cx="1645640" cy="1705327"/>
          </a:xfrm>
          <a:prstGeom prst="rect">
            <a:avLst/>
          </a:prstGeom>
        </p:spPr>
      </p:pic>
      <p:pic>
        <p:nvPicPr>
          <p:cNvPr id="9" name="図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2672" y="1107119"/>
            <a:ext cx="1787186" cy="1577191"/>
          </a:xfrm>
          <a:prstGeom prst="rect">
            <a:avLst/>
          </a:prstGeom>
          <a:effectLst>
            <a:glow rad="63500">
              <a:schemeClr val="bg1"/>
            </a:glow>
          </a:effectLst>
        </p:spPr>
      </p:pic>
      <p:pic>
        <p:nvPicPr>
          <p:cNvPr id="6" name="図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1532" y="1059180"/>
            <a:ext cx="2851699" cy="3287260"/>
          </a:xfrm>
          <a:prstGeom prst="rect">
            <a:avLst/>
          </a:prstGeom>
        </p:spPr>
      </p:pic>
      <p:pic>
        <p:nvPicPr>
          <p:cNvPr id="18" name="図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18278" y="3766917"/>
            <a:ext cx="1342190" cy="1547192"/>
          </a:xfrm>
          <a:prstGeom prst="rect">
            <a:avLst/>
          </a:prstGeom>
        </p:spPr>
      </p:pic>
      <p:pic>
        <p:nvPicPr>
          <p:cNvPr id="19" name="図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37072" y="4026280"/>
            <a:ext cx="3061319" cy="2831720"/>
          </a:xfrm>
          <a:prstGeom prst="rect">
            <a:avLst/>
          </a:prstGeom>
        </p:spPr>
      </p:pic>
      <p:sp>
        <p:nvSpPr>
          <p:cNvPr id="20" name="右矢印 19"/>
          <p:cNvSpPr/>
          <p:nvPr/>
        </p:nvSpPr>
        <p:spPr>
          <a:xfrm rot="1023155">
            <a:off x="3116768" y="1986171"/>
            <a:ext cx="1190017" cy="698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游ゴシック" panose="020B0400000000000000" pitchFamily="50" charset="-128"/>
            </a:endParaRPr>
          </a:p>
        </p:txBody>
      </p:sp>
      <p:sp>
        <p:nvSpPr>
          <p:cNvPr id="21" name="右矢印 20"/>
          <p:cNvSpPr/>
          <p:nvPr/>
        </p:nvSpPr>
        <p:spPr>
          <a:xfrm rot="3812091">
            <a:off x="1946412" y="3054148"/>
            <a:ext cx="1037145" cy="698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游ゴシック" panose="020B0400000000000000" pitchFamily="50" charset="-128"/>
            </a:endParaRPr>
          </a:p>
        </p:txBody>
      </p:sp>
      <p:sp>
        <p:nvSpPr>
          <p:cNvPr id="23" name="円/楕円 22"/>
          <p:cNvSpPr/>
          <p:nvPr/>
        </p:nvSpPr>
        <p:spPr>
          <a:xfrm>
            <a:off x="2514619" y="1686140"/>
            <a:ext cx="842380" cy="770618"/>
          </a:xfrm>
          <a:prstGeom prst="ellipse">
            <a:avLst/>
          </a:prstGeom>
          <a:solidFill>
            <a:schemeClr val="accent1">
              <a:lumMod val="60000"/>
              <a:lumOff val="40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latin typeface="ＤＦ平成ゴシック体W5" panose="020B0509000000000000" pitchFamily="49" charset="-128"/>
                <a:ea typeface="ＤＦ平成ゴシック体W5" panose="020B0509000000000000" pitchFamily="49" charset="-128"/>
              </a:rPr>
              <a:t>多</a:t>
            </a:r>
          </a:p>
        </p:txBody>
      </p:sp>
      <p:sp>
        <p:nvSpPr>
          <p:cNvPr id="24" name="円/楕円 23"/>
          <p:cNvSpPr/>
          <p:nvPr/>
        </p:nvSpPr>
        <p:spPr>
          <a:xfrm>
            <a:off x="5641799" y="2531085"/>
            <a:ext cx="842380" cy="770618"/>
          </a:xfrm>
          <a:prstGeom prst="ellipse">
            <a:avLst/>
          </a:prstGeom>
          <a:solidFill>
            <a:schemeClr val="accent1">
              <a:lumMod val="60000"/>
              <a:lumOff val="40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latin typeface="ＤＦ平成ゴシック体W5" panose="020B0509000000000000" pitchFamily="49" charset="-128"/>
                <a:ea typeface="ＤＦ平成ゴシック体W5" panose="020B0509000000000000" pitchFamily="49" charset="-128"/>
              </a:rPr>
              <a:t>大</a:t>
            </a:r>
          </a:p>
        </p:txBody>
      </p:sp>
      <p:sp>
        <p:nvSpPr>
          <p:cNvPr id="25" name="円/楕円 24"/>
          <p:cNvSpPr/>
          <p:nvPr/>
        </p:nvSpPr>
        <p:spPr>
          <a:xfrm>
            <a:off x="3275696" y="4346440"/>
            <a:ext cx="842380" cy="770618"/>
          </a:xfrm>
          <a:prstGeom prst="ellipse">
            <a:avLst/>
          </a:prstGeom>
          <a:solidFill>
            <a:schemeClr val="accent1">
              <a:lumMod val="60000"/>
              <a:lumOff val="40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latin typeface="ＤＦ平成ゴシック体W5" panose="020B0509000000000000" pitchFamily="49" charset="-128"/>
                <a:ea typeface="ＤＦ平成ゴシック体W5" panose="020B0509000000000000" pitchFamily="49" charset="-128"/>
              </a:rPr>
              <a:t>小</a:t>
            </a:r>
          </a:p>
        </p:txBody>
      </p:sp>
      <p:sp>
        <p:nvSpPr>
          <p:cNvPr id="26" name="円/楕円 25"/>
          <p:cNvSpPr/>
          <p:nvPr/>
        </p:nvSpPr>
        <p:spPr>
          <a:xfrm>
            <a:off x="1685317" y="2336341"/>
            <a:ext cx="842380" cy="770618"/>
          </a:xfrm>
          <a:prstGeom prst="ellipse">
            <a:avLst/>
          </a:prstGeom>
          <a:solidFill>
            <a:schemeClr val="accent1">
              <a:lumMod val="60000"/>
              <a:lumOff val="40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solidFill>
                <a:latin typeface="ＤＦ平成ゴシック体W5" panose="020B0509000000000000" pitchFamily="49" charset="-128"/>
                <a:ea typeface="ＤＦ平成ゴシック体W5" panose="020B0509000000000000" pitchFamily="49" charset="-128"/>
              </a:rPr>
              <a:t>少</a:t>
            </a:r>
          </a:p>
        </p:txBody>
      </p:sp>
      <p:sp>
        <p:nvSpPr>
          <p:cNvPr id="22" name="角丸四角形 21"/>
          <p:cNvSpPr/>
          <p:nvPr/>
        </p:nvSpPr>
        <p:spPr>
          <a:xfrm>
            <a:off x="5685669" y="228772"/>
            <a:ext cx="3268304" cy="964664"/>
          </a:xfrm>
          <a:prstGeom prst="round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第十八条</a:t>
            </a:r>
          </a:p>
        </p:txBody>
      </p:sp>
      <p:sp>
        <p:nvSpPr>
          <p:cNvPr id="27" name="タイトル 1"/>
          <p:cNvSpPr txBox="1">
            <a:spLocks/>
          </p:cNvSpPr>
          <p:nvPr/>
        </p:nvSpPr>
        <p:spPr>
          <a:xfrm>
            <a:off x="200750" y="5713752"/>
            <a:ext cx="9327539" cy="785753"/>
          </a:xfrm>
          <a:prstGeom prst="rect">
            <a:avLst/>
          </a:prstGeom>
          <a:no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000" b="1" dirty="0">
                <a:effectLst>
                  <a:glow rad="228600">
                    <a:schemeClr val="bg1"/>
                  </a:glow>
                </a:effectLst>
                <a:latin typeface="游ゴシック" panose="020B0400000000000000" pitchFamily="50" charset="-128"/>
                <a:ea typeface="游ゴシック" panose="020B0400000000000000" pitchFamily="50" charset="-128"/>
              </a:rPr>
              <a:t>施しが多ければ大きな仏となり、</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4000" b="1" dirty="0">
                <a:effectLst>
                  <a:glow rad="228600">
                    <a:schemeClr val="bg1"/>
                  </a:glow>
                </a:effectLst>
                <a:latin typeface="游ゴシック" panose="020B0400000000000000" pitchFamily="50" charset="-128"/>
                <a:ea typeface="游ゴシック" panose="020B0400000000000000" pitchFamily="50" charset="-128"/>
              </a:rPr>
              <a:t>少なければ小さな仏となる→</a:t>
            </a:r>
            <a:r>
              <a:rPr lang="en-US" altLang="ja-JP" sz="4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a:t>
            </a:r>
            <a:endParaRPr lang="ja-JP" altLang="en-US" sz="4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6730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P spid="26"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B3E1D8E-2BE6-984F-EF7B-16B548570F0B}"/>
              </a:ext>
            </a:extLst>
          </p:cNvPr>
          <p:cNvSpPr>
            <a:spLocks noGrp="1"/>
          </p:cNvSpPr>
          <p:nvPr>
            <p:ph idx="1"/>
          </p:nvPr>
        </p:nvSpPr>
        <p:spPr/>
        <p:txBody>
          <a:bodyPr/>
          <a:lstStyle/>
          <a:p>
            <a:endParaRPr kumimoji="1" lang="ja-JP" altLang="en-US" dirty="0"/>
          </a:p>
        </p:txBody>
      </p:sp>
      <p:sp>
        <p:nvSpPr>
          <p:cNvPr id="4" name="角丸四角形 21">
            <a:extLst>
              <a:ext uri="{FF2B5EF4-FFF2-40B4-BE49-F238E27FC236}">
                <a16:creationId xmlns:a16="http://schemas.microsoft.com/office/drawing/2014/main" id="{F355DB1C-D8ED-59FE-4E9C-36D0426A196E}"/>
              </a:ext>
            </a:extLst>
          </p:cNvPr>
          <p:cNvSpPr/>
          <p:nvPr/>
        </p:nvSpPr>
        <p:spPr>
          <a:xfrm>
            <a:off x="5688867" y="232048"/>
            <a:ext cx="3268304" cy="964664"/>
          </a:xfrm>
          <a:prstGeom prst="round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第十八条</a:t>
            </a:r>
          </a:p>
        </p:txBody>
      </p:sp>
      <p:sp>
        <p:nvSpPr>
          <p:cNvPr id="6" name="タイトル 5">
            <a:extLst>
              <a:ext uri="{FF2B5EF4-FFF2-40B4-BE49-F238E27FC236}">
                <a16:creationId xmlns:a16="http://schemas.microsoft.com/office/drawing/2014/main" id="{A5BB4E95-6F61-132E-3C03-95AC463169A2}"/>
              </a:ext>
            </a:extLst>
          </p:cNvPr>
          <p:cNvSpPr>
            <a:spLocks noGrp="1"/>
          </p:cNvSpPr>
          <p:nvPr>
            <p:ph type="title"/>
          </p:nvPr>
        </p:nvSpPr>
        <p:spPr>
          <a:xfrm>
            <a:off x="3379669" y="121156"/>
            <a:ext cx="7886700" cy="1325563"/>
          </a:xfrm>
        </p:spPr>
        <p:txBody>
          <a:bodyPr>
            <a:normAutofit/>
          </a:bodyPr>
          <a:lstStyle/>
          <a:p>
            <a:r>
              <a:rPr lang="ja-JP" altLang="en-US" sz="5400" b="1" dirty="0">
                <a:solidFill>
                  <a:prstClr val="black"/>
                </a:solidFill>
                <a:latin typeface="游ゴシック" panose="020B0400000000000000" pitchFamily="50" charset="-128"/>
                <a:ea typeface="游ゴシック" panose="020B0400000000000000" pitchFamily="50" charset="-128"/>
              </a:rPr>
              <a:t>歎異抄</a:t>
            </a:r>
            <a:endParaRPr lang="ja-JP" altLang="en-US" sz="5400" dirty="0"/>
          </a:p>
        </p:txBody>
      </p:sp>
      <p:sp>
        <p:nvSpPr>
          <p:cNvPr id="7" name="テキスト ボックス 6">
            <a:extLst>
              <a:ext uri="{FF2B5EF4-FFF2-40B4-BE49-F238E27FC236}">
                <a16:creationId xmlns:a16="http://schemas.microsoft.com/office/drawing/2014/main" id="{23B65D04-A80C-3EC8-0F76-9D8C66E613E5}"/>
              </a:ext>
            </a:extLst>
          </p:cNvPr>
          <p:cNvSpPr txBox="1"/>
          <p:nvPr/>
        </p:nvSpPr>
        <p:spPr>
          <a:xfrm>
            <a:off x="5146958" y="1446718"/>
            <a:ext cx="3877985" cy="5179234"/>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仏法の方に、施入物の多少にしたがつて、大小仏になるべしといふこと</a:t>
            </a:r>
            <a:r>
              <a:rPr lang="en-US" altLang="ja-JP" sz="4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latin typeface="游ゴシック" panose="020B0400000000000000" pitchFamily="50" charset="-128"/>
                <a:ea typeface="游ゴシック" panose="020B0400000000000000" pitchFamily="50" charset="-128"/>
              </a:rPr>
              <a:t> </a:t>
            </a:r>
            <a:r>
              <a:rPr lang="ja-JP" altLang="en-US" sz="2800" b="1" dirty="0">
                <a:solidFill>
                  <a:prstClr val="black"/>
                </a:solidFill>
                <a:ea typeface="游ゴシック" panose="020B0400000000000000" pitchFamily="50" charset="-128"/>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6012FAB9-C82E-3586-AC36-C716658C3071}"/>
              </a:ext>
            </a:extLst>
          </p:cNvPr>
          <p:cNvSpPr txBox="1"/>
          <p:nvPr/>
        </p:nvSpPr>
        <p:spPr>
          <a:xfrm>
            <a:off x="-286598" y="1446718"/>
            <a:ext cx="5355312" cy="5411282"/>
          </a:xfrm>
          <a:prstGeom prst="rect">
            <a:avLst/>
          </a:prstGeom>
          <a:no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寺や僧侶などに布施として寄進する金品が多いか少ないかにより、大きな仏ともなり、あるいは小さな仏ともなる</a:t>
            </a:r>
            <a:r>
              <a:rPr lang="en-US" altLang="ja-JP" sz="4800" b="1" dirty="0">
                <a:solidFill>
                  <a:prstClr val="black"/>
                </a:solidFill>
                <a:latin typeface="游ゴシック" panose="020B0400000000000000" pitchFamily="50" charset="-128"/>
                <a:ea typeface="游ゴシック" panose="020B0400000000000000" pitchFamily="50" charset="-128"/>
              </a:rPr>
              <a:t>…</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8673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657" y="-336568"/>
            <a:ext cx="11041159" cy="7886544"/>
          </a:xfrm>
          <a:prstGeom prst="rect">
            <a:avLst/>
          </a:prstGeom>
        </p:spPr>
      </p:pic>
      <p:sp>
        <p:nvSpPr>
          <p:cNvPr id="2" name="タイトル 1"/>
          <p:cNvSpPr>
            <a:spLocks noGrp="1"/>
          </p:cNvSpPr>
          <p:nvPr>
            <p:ph type="title"/>
          </p:nvPr>
        </p:nvSpPr>
        <p:spPr>
          <a:xfrm>
            <a:off x="533499" y="66128"/>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第六条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511037"/>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４．仏の恩・師の恩</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998429"/>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ea typeface="游ゴシック" panose="020B0400000000000000" pitchFamily="50" charset="-128"/>
              </a:rPr>
              <a:t/>
            </a:r>
            <a:br>
              <a:rPr lang="en-US" altLang="ja-JP" b="1" dirty="0">
                <a:solidFill>
                  <a:schemeClr val="bg1"/>
                </a:solidFill>
                <a:ea typeface="游ゴシック" panose="020B0400000000000000" pitchFamily="50" charset="-128"/>
              </a:rPr>
            </a:br>
            <a:r>
              <a:rPr lang="en-US" altLang="ja-JP" b="1" dirty="0">
                <a:solidFill>
                  <a:schemeClr val="bg1"/>
                </a:solidFill>
                <a:ea typeface="游ゴシック" panose="020B0400000000000000" pitchFamily="50" charset="-128"/>
              </a:rPr>
              <a:t/>
            </a:r>
            <a:br>
              <a:rPr lang="en-US" altLang="ja-JP" b="1" dirty="0">
                <a:solidFill>
                  <a:schemeClr val="bg1"/>
                </a:solidFill>
                <a:ea typeface="游ゴシック" panose="020B0400000000000000" pitchFamily="50" charset="-128"/>
              </a:rPr>
            </a:br>
            <a:r>
              <a:rPr lang="ja-JP" altLang="en-US" sz="19200" b="1" dirty="0">
                <a:solidFill>
                  <a:schemeClr val="bg1"/>
                </a:solidFill>
                <a:latin typeface="游ゴシック" panose="020B0400000000000000" pitchFamily="50" charset="-128"/>
                <a:ea typeface="游ゴシック" panose="020B0400000000000000" pitchFamily="50" charset="-128"/>
              </a:rPr>
              <a:t>１．弟子をめぐる争い</a:t>
            </a:r>
          </a:p>
        </p:txBody>
      </p:sp>
      <p:sp>
        <p:nvSpPr>
          <p:cNvPr id="8" name="コンテンツ プレースホルダー 2"/>
          <p:cNvSpPr txBox="1">
            <a:spLocks/>
          </p:cNvSpPr>
          <p:nvPr/>
        </p:nvSpPr>
        <p:spPr>
          <a:xfrm>
            <a:off x="533499" y="2085299"/>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２．弟子一人ももたず</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2935303"/>
            <a:ext cx="7571303" cy="1569660"/>
          </a:xfrm>
          <a:prstGeom prst="rect">
            <a:avLst/>
          </a:prstGeom>
        </p:spPr>
        <p:txBody>
          <a:bodyPr wrap="non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３．如来より</a:t>
            </a:r>
            <a:endParaRPr lang="en-US" altLang="ja-JP" sz="4800" b="1" dirty="0">
              <a:solidFill>
                <a:schemeClr val="bg1"/>
              </a:solidFill>
              <a:latin typeface="游ゴシック" panose="020B0400000000000000" pitchFamily="50" charset="-128"/>
              <a:ea typeface="游ゴシック" panose="020B0400000000000000" pitchFamily="50" charset="-128"/>
            </a:endParaRPr>
          </a:p>
          <a:p>
            <a:r>
              <a:rPr lang="ja-JP" altLang="en-US" sz="4800" b="1" dirty="0">
                <a:solidFill>
                  <a:schemeClr val="bg1"/>
                </a:solidFill>
                <a:latin typeface="游ゴシック" panose="020B0400000000000000" pitchFamily="50" charset="-128"/>
                <a:ea typeface="游ゴシック" panose="020B0400000000000000" pitchFamily="50" charset="-128"/>
              </a:rPr>
              <a:t>　　　　たまわりたる信心</a:t>
            </a:r>
            <a:endParaRPr lang="ja-JP" altLang="en-US" b="1" dirty="0">
              <a:solidFill>
                <a:schemeClr val="bg1"/>
              </a:solidFill>
              <a:ea typeface="游ゴシック" panose="020B0400000000000000" pitchFamily="50" charset="-128"/>
            </a:endParaRPr>
          </a:p>
        </p:txBody>
      </p:sp>
      <p:sp>
        <p:nvSpPr>
          <p:cNvPr id="10" name="コンテンツ プレースホルダー 2"/>
          <p:cNvSpPr txBox="1">
            <a:spLocks/>
          </p:cNvSpPr>
          <p:nvPr/>
        </p:nvSpPr>
        <p:spPr>
          <a:xfrm>
            <a:off x="533499" y="5364917"/>
            <a:ext cx="8184832"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５．第六条と御同朋・御同行</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56046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8" grpId="0"/>
      <p:bldP spid="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892481" cy="485153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☆第六条で問題にされている弟子を　</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めぐる相論（＝いい争い）の原因</a:t>
            </a:r>
            <a:endParaRPr lang="ja-JP" altLang="en-US" sz="4000" b="1" dirty="0">
              <a:solidFill>
                <a:schemeClr val="tx1"/>
              </a:solidFill>
              <a:ea typeface="游ゴシック" panose="020B0400000000000000" pitchFamily="50" charset="-128"/>
            </a:endParaRPr>
          </a:p>
          <a:p>
            <a:pPr lvl="0" algn="ctr"/>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algn="ctr"/>
            <a:r>
              <a:rPr lang="ja-JP" altLang="en-US" sz="4000" b="1" dirty="0">
                <a:solidFill>
                  <a:prstClr val="black"/>
                </a:solidFill>
                <a:latin typeface="游ゴシック" panose="020B0400000000000000" pitchFamily="50" charset="-128"/>
                <a:ea typeface="游ゴシック" panose="020B0400000000000000" pitchFamily="50" charset="-128"/>
              </a:rPr>
              <a:t>↓</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lgn="ctr"/>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道場は弟子の寄進で成り立つため、</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弟子が離れることは道場の死活問</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題となる。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21007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657" y="-336568"/>
            <a:ext cx="11041159" cy="7886544"/>
          </a:xfrm>
          <a:prstGeom prst="rect">
            <a:avLst/>
          </a:prstGeom>
        </p:spPr>
      </p:pic>
      <p:sp>
        <p:nvSpPr>
          <p:cNvPr id="2" name="タイトル 1"/>
          <p:cNvSpPr>
            <a:spLocks noGrp="1"/>
          </p:cNvSpPr>
          <p:nvPr>
            <p:ph type="title"/>
          </p:nvPr>
        </p:nvSpPr>
        <p:spPr>
          <a:xfrm>
            <a:off x="533499" y="66128"/>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第六条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511037"/>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４．仏の恩・師の恩</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998429"/>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ja-JP" altLang="en-US" sz="19200" b="1" dirty="0">
                <a:solidFill>
                  <a:schemeClr val="bg1"/>
                </a:solidFill>
                <a:latin typeface="游ゴシック" panose="020B0400000000000000" pitchFamily="50" charset="-128"/>
                <a:ea typeface="游ゴシック" panose="020B0400000000000000" pitchFamily="50" charset="-128"/>
              </a:rPr>
              <a:t>１．弟子をめぐる争い</a:t>
            </a:r>
          </a:p>
        </p:txBody>
      </p:sp>
      <p:sp>
        <p:nvSpPr>
          <p:cNvPr id="8" name="コンテンツ プレースホルダー 2"/>
          <p:cNvSpPr txBox="1">
            <a:spLocks/>
          </p:cNvSpPr>
          <p:nvPr/>
        </p:nvSpPr>
        <p:spPr>
          <a:xfrm>
            <a:off x="533499" y="2085299"/>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２．弟子一人ももたず</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2935303"/>
            <a:ext cx="7571303" cy="1569660"/>
          </a:xfrm>
          <a:prstGeom prst="rect">
            <a:avLst/>
          </a:prstGeom>
        </p:spPr>
        <p:txBody>
          <a:bodyPr wrap="none">
            <a:spAutoFit/>
          </a:bodyPr>
          <a:lstStyle/>
          <a:p>
            <a:r>
              <a:rPr lang="ja-JP" altLang="en-US" sz="4800" b="1" dirty="0">
                <a:solidFill>
                  <a:prstClr val="white"/>
                </a:solidFill>
                <a:latin typeface="游ゴシック" panose="020B0400000000000000" pitchFamily="50" charset="-128"/>
                <a:ea typeface="游ゴシック" panose="020B0400000000000000" pitchFamily="50" charset="-128"/>
              </a:rPr>
              <a:t>３．如来より</a:t>
            </a:r>
            <a:endParaRPr lang="en-US" altLang="ja-JP" sz="4800" b="1" dirty="0">
              <a:solidFill>
                <a:prstClr val="white"/>
              </a:solidFill>
              <a:latin typeface="游ゴシック" panose="020B0400000000000000" pitchFamily="50" charset="-128"/>
              <a:ea typeface="游ゴシック" panose="020B0400000000000000" pitchFamily="50" charset="-128"/>
            </a:endParaRPr>
          </a:p>
          <a:p>
            <a:r>
              <a:rPr lang="ja-JP" altLang="en-US" sz="4800" b="1" dirty="0">
                <a:solidFill>
                  <a:prstClr val="white"/>
                </a:solidFill>
                <a:latin typeface="游ゴシック" panose="020B0400000000000000" pitchFamily="50" charset="-128"/>
                <a:ea typeface="游ゴシック" panose="020B0400000000000000" pitchFamily="50" charset="-128"/>
              </a:rPr>
              <a:t>　　　　たまわりたる信心</a:t>
            </a:r>
            <a:endParaRPr lang="ja-JP" altLang="en-US" b="1" dirty="0">
              <a:solidFill>
                <a:prstClr val="white"/>
              </a:solidFill>
              <a:ea typeface="游ゴシック" panose="020B0400000000000000" pitchFamily="50" charset="-128"/>
            </a:endParaRPr>
          </a:p>
        </p:txBody>
      </p:sp>
      <p:sp>
        <p:nvSpPr>
          <p:cNvPr id="10" name="コンテンツ プレースホルダー 2"/>
          <p:cNvSpPr txBox="1">
            <a:spLocks/>
          </p:cNvSpPr>
          <p:nvPr/>
        </p:nvSpPr>
        <p:spPr>
          <a:xfrm>
            <a:off x="533499" y="5364917"/>
            <a:ext cx="8184832"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５．第六条と御同朋・御同行</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49164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412" y="-336568"/>
            <a:ext cx="11041159" cy="7886544"/>
          </a:xfrm>
          <a:prstGeom prst="rect">
            <a:avLst/>
          </a:prstGeom>
        </p:spPr>
      </p:pic>
      <p:sp>
        <p:nvSpPr>
          <p:cNvPr id="2" name="タイトル 1"/>
          <p:cNvSpPr>
            <a:spLocks noGrp="1"/>
          </p:cNvSpPr>
          <p:nvPr>
            <p:ph type="title"/>
          </p:nvPr>
        </p:nvSpPr>
        <p:spPr>
          <a:xfrm>
            <a:off x="533499" y="66128"/>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第六条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511037"/>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４．仏の恩・師の恩</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998429"/>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ja-JP" altLang="en-US" sz="19200" b="1" dirty="0">
                <a:solidFill>
                  <a:schemeClr val="bg1"/>
                </a:solidFill>
                <a:latin typeface="游ゴシック" panose="020B0400000000000000" pitchFamily="50" charset="-128"/>
                <a:ea typeface="游ゴシック" panose="020B0400000000000000" pitchFamily="50" charset="-128"/>
              </a:rPr>
              <a:t>１．弟子をめぐる争い</a:t>
            </a:r>
          </a:p>
        </p:txBody>
      </p:sp>
      <p:sp>
        <p:nvSpPr>
          <p:cNvPr id="8" name="コンテンツ プレースホルダー 2"/>
          <p:cNvSpPr txBox="1">
            <a:spLocks/>
          </p:cNvSpPr>
          <p:nvPr/>
        </p:nvSpPr>
        <p:spPr>
          <a:xfrm>
            <a:off x="533499" y="2085299"/>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rgbClr val="FF0000"/>
                </a:solidFill>
                <a:latin typeface="游ゴシック" panose="020B0400000000000000" pitchFamily="50" charset="-128"/>
                <a:ea typeface="游ゴシック" panose="020B0400000000000000" pitchFamily="50" charset="-128"/>
              </a:rPr>
              <a:t>２．弟子一人ももたず</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2935303"/>
            <a:ext cx="7571303" cy="1569660"/>
          </a:xfrm>
          <a:prstGeom prst="rect">
            <a:avLst/>
          </a:prstGeom>
        </p:spPr>
        <p:txBody>
          <a:bodyPr wrap="none">
            <a:spAutoFit/>
          </a:bodyPr>
          <a:lstStyle/>
          <a:p>
            <a:r>
              <a:rPr lang="ja-JP" altLang="en-US" sz="4800" b="1" dirty="0">
                <a:solidFill>
                  <a:prstClr val="white"/>
                </a:solidFill>
                <a:latin typeface="游ゴシック" panose="020B0400000000000000" pitchFamily="50" charset="-128"/>
                <a:ea typeface="游ゴシック" panose="020B0400000000000000" pitchFamily="50" charset="-128"/>
              </a:rPr>
              <a:t>３．如来より</a:t>
            </a:r>
            <a:endParaRPr lang="en-US" altLang="ja-JP" sz="4800" b="1" dirty="0">
              <a:solidFill>
                <a:prstClr val="white"/>
              </a:solidFill>
              <a:latin typeface="游ゴシック" panose="020B0400000000000000" pitchFamily="50" charset="-128"/>
              <a:ea typeface="游ゴシック" panose="020B0400000000000000" pitchFamily="50" charset="-128"/>
            </a:endParaRPr>
          </a:p>
          <a:p>
            <a:r>
              <a:rPr lang="ja-JP" altLang="en-US" sz="4800" b="1" dirty="0">
                <a:solidFill>
                  <a:prstClr val="white"/>
                </a:solidFill>
                <a:latin typeface="游ゴシック" panose="020B0400000000000000" pitchFamily="50" charset="-128"/>
                <a:ea typeface="游ゴシック" panose="020B0400000000000000" pitchFamily="50" charset="-128"/>
              </a:rPr>
              <a:t>　　　　たまわりたる信心</a:t>
            </a:r>
            <a:endParaRPr lang="ja-JP" altLang="en-US" b="1" dirty="0">
              <a:solidFill>
                <a:prstClr val="white"/>
              </a:solidFill>
              <a:ea typeface="游ゴシック" panose="020B0400000000000000" pitchFamily="50" charset="-128"/>
            </a:endParaRPr>
          </a:p>
        </p:txBody>
      </p:sp>
      <p:sp>
        <p:nvSpPr>
          <p:cNvPr id="10" name="コンテンツ プレースホルダー 2"/>
          <p:cNvSpPr txBox="1">
            <a:spLocks/>
          </p:cNvSpPr>
          <p:nvPr/>
        </p:nvSpPr>
        <p:spPr>
          <a:xfrm>
            <a:off x="533499" y="5364917"/>
            <a:ext cx="8184832"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５．第六条と御同朋・御同行</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80172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412" y="-336568"/>
            <a:ext cx="11041159" cy="7886544"/>
          </a:xfrm>
          <a:prstGeom prst="rect">
            <a:avLst/>
          </a:prstGeom>
        </p:spPr>
      </p:pic>
      <p:sp>
        <p:nvSpPr>
          <p:cNvPr id="4" name="テキスト ボックス 3"/>
          <p:cNvSpPr txBox="1"/>
          <p:nvPr/>
        </p:nvSpPr>
        <p:spPr>
          <a:xfrm>
            <a:off x="-116115" y="2876244"/>
            <a:ext cx="9144000" cy="923330"/>
          </a:xfrm>
          <a:prstGeom prst="rect">
            <a:avLst/>
          </a:prstGeom>
          <a:noFill/>
          <a:effectLst>
            <a:glow rad="228600">
              <a:schemeClr val="accent4">
                <a:satMod val="175000"/>
                <a:alpha val="40000"/>
              </a:schemeClr>
            </a:glow>
          </a:effectLst>
        </p:spPr>
        <p:txBody>
          <a:bodyPr wrap="square" rtlCol="0">
            <a:spAutoFit/>
          </a:bodyPr>
          <a:lstStyle/>
          <a:p>
            <a:pPr algn="ctr"/>
            <a:r>
              <a:rPr lang="ja-JP" altLang="en-US" sz="5400" b="1" dirty="0">
                <a:solidFill>
                  <a:schemeClr val="bg1"/>
                </a:solidFill>
                <a:latin typeface="+mj-lt"/>
                <a:ea typeface="游ゴシック" panose="020B0400000000000000" pitchFamily="50" charset="-128"/>
              </a:rPr>
              <a:t>２．弟子一人ももたず</a:t>
            </a:r>
          </a:p>
        </p:txBody>
      </p:sp>
    </p:spTree>
    <p:extLst>
      <p:ext uri="{BB962C8B-B14F-4D97-AF65-F5344CB8AC3E}">
        <p14:creationId xmlns:p14="http://schemas.microsoft.com/office/powerpoint/2010/main" val="1325349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362950" y="313871"/>
            <a:ext cx="1661993" cy="6258602"/>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親鸞は弟子一人ももたず</a:t>
            </a:r>
            <a:r>
              <a:rPr lang="ja-JP" altLang="en-US" sz="4800" b="1" dirty="0" err="1">
                <a:solidFill>
                  <a:prstClr val="black"/>
                </a:solidFill>
                <a:latin typeface="游ゴシック" panose="020B0400000000000000" pitchFamily="50" charset="-128"/>
                <a:ea typeface="游ゴシック" panose="020B0400000000000000" pitchFamily="50" charset="-128"/>
              </a:rPr>
              <a:t>候ふ</a:t>
            </a:r>
            <a:r>
              <a:rPr lang="ja-JP" altLang="en-US" sz="4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ea typeface="游ゴシック" panose="020B0400000000000000" pitchFamily="50" charset="-128"/>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5492835" y="313871"/>
            <a:ext cx="1661993" cy="6258602"/>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この親鸞は、一人の弟子も持っていません。</a:t>
            </a:r>
            <a:r>
              <a:rPr lang="ja-JP" altLang="en-US" sz="2800" b="1" dirty="0">
                <a:solidFill>
                  <a:prstClr val="black"/>
                </a:solidFill>
                <a:ea typeface="游ゴシック" panose="020B0400000000000000" pitchFamily="50" charset="-128"/>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15059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362950" y="313871"/>
            <a:ext cx="1661993" cy="6258602"/>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親鸞は</a:t>
            </a:r>
            <a:r>
              <a:rPr lang="ja-JP" altLang="en-US"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弟子一人ももたず</a:t>
            </a:r>
            <a:r>
              <a:rPr lang="ja-JP" altLang="en-US" sz="4800" b="1" dirty="0" err="1">
                <a:solidFill>
                  <a:prstClr val="black"/>
                </a:solidFill>
                <a:latin typeface="游ゴシック" panose="020B0400000000000000" pitchFamily="50" charset="-128"/>
                <a:ea typeface="游ゴシック" panose="020B0400000000000000" pitchFamily="50" charset="-128"/>
              </a:rPr>
              <a:t>候ふ</a:t>
            </a:r>
            <a:r>
              <a:rPr lang="ja-JP" altLang="en-US" sz="4800" b="1" dirty="0">
                <a:solidFill>
                  <a:prstClr val="black"/>
                </a:solidFill>
                <a:latin typeface="游ゴシック" panose="020B0400000000000000" pitchFamily="50" charset="-128"/>
                <a:ea typeface="游ゴシック" panose="020B0400000000000000" pitchFamily="50" charset="-128"/>
              </a:rPr>
              <a:t>。</a:t>
            </a:r>
            <a:r>
              <a:rPr lang="ja-JP" altLang="en-US" sz="2800" b="1" dirty="0">
                <a:solidFill>
                  <a:prstClr val="black"/>
                </a:solidFill>
                <a:ea typeface="游ゴシック" panose="020B0400000000000000" pitchFamily="50" charset="-128"/>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5492835" y="313871"/>
            <a:ext cx="1661993" cy="6258602"/>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この親鸞は、一人の弟子も持っていません。</a:t>
            </a:r>
            <a:r>
              <a:rPr lang="ja-JP" altLang="en-US" sz="2800" b="1" dirty="0">
                <a:solidFill>
                  <a:prstClr val="black"/>
                </a:solidFill>
                <a:ea typeface="游ゴシック" panose="020B0400000000000000" pitchFamily="50" charset="-128"/>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0796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6832"/>
            <a:ext cx="9144000" cy="3024336"/>
          </a:xfrm>
          <a:solidFill>
            <a:schemeClr val="tx1"/>
          </a:solidFill>
        </p:spPr>
        <p:txBody>
          <a:bodyPr>
            <a:normAutofit/>
          </a:bodyPr>
          <a:lstStyle/>
          <a:p>
            <a:r>
              <a:rPr lang="ja-JP" altLang="en-US" sz="5400" dirty="0">
                <a:ea typeface="游ゴシック" panose="020B0400000000000000" pitchFamily="50" charset="-128"/>
              </a:rPr>
              <a:t>  </a:t>
            </a:r>
            <a:r>
              <a:rPr lang="ja-JP" altLang="en-US" sz="5400" b="1" dirty="0">
                <a:solidFill>
                  <a:schemeClr val="bg1"/>
                </a:solidFill>
                <a:ea typeface="游ゴシック" panose="020B0400000000000000" pitchFamily="50" charset="-128"/>
              </a:rPr>
              <a:t>Ｑ：この言葉に込められた</a:t>
            </a:r>
            <a:r>
              <a:rPr lang="en-US" altLang="ja-JP" sz="5400" b="1" dirty="0">
                <a:solidFill>
                  <a:schemeClr val="bg1"/>
                </a:solidFill>
                <a:ea typeface="游ゴシック" panose="020B0400000000000000" pitchFamily="50" charset="-128"/>
              </a:rPr>
              <a:t/>
            </a:r>
            <a:br>
              <a:rPr lang="en-US" altLang="ja-JP" sz="5400" b="1" dirty="0">
                <a:solidFill>
                  <a:schemeClr val="bg1"/>
                </a:solidFill>
                <a:ea typeface="游ゴシック" panose="020B0400000000000000" pitchFamily="50" charset="-128"/>
              </a:rPr>
            </a:br>
            <a:r>
              <a:rPr lang="en-US" altLang="ja-JP" sz="5400" b="1" dirty="0">
                <a:solidFill>
                  <a:schemeClr val="bg1"/>
                </a:solidFill>
                <a:ea typeface="游ゴシック" panose="020B0400000000000000" pitchFamily="50" charset="-128"/>
              </a:rPr>
              <a:t>   </a:t>
            </a:r>
            <a:r>
              <a:rPr lang="ja-JP" altLang="en-US" sz="5400" b="1" dirty="0">
                <a:solidFill>
                  <a:schemeClr val="bg1"/>
                </a:solidFill>
                <a:ea typeface="游ゴシック" panose="020B0400000000000000" pitchFamily="50" charset="-128"/>
              </a:rPr>
              <a:t>　　親鸞聖人の真意とは？</a:t>
            </a:r>
            <a:endParaRPr kumimoji="1" lang="ja-JP" altLang="en-US" sz="5400" b="1" dirty="0">
              <a:solidFill>
                <a:schemeClr val="bg1"/>
              </a:solidFill>
              <a:ea typeface="游ゴシック" panose="020B0400000000000000" pitchFamily="50" charset="-128"/>
            </a:endParaRPr>
          </a:p>
        </p:txBody>
      </p:sp>
    </p:spTree>
    <p:extLst>
      <p:ext uri="{BB962C8B-B14F-4D97-AF65-F5344CB8AC3E}">
        <p14:creationId xmlns:p14="http://schemas.microsoft.com/office/powerpoint/2010/main" val="319074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71108" y="321128"/>
            <a:ext cx="3139321" cy="6244088"/>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その</a:t>
            </a:r>
            <a:r>
              <a:rPr lang="ja-JP" altLang="en-US" sz="4800" b="1" dirty="0" err="1">
                <a:solidFill>
                  <a:prstClr val="black"/>
                </a:solidFill>
                <a:latin typeface="游ゴシック" panose="020B0400000000000000" pitchFamily="50" charset="-128"/>
                <a:ea typeface="游ゴシック" panose="020B0400000000000000" pitchFamily="50" charset="-128"/>
              </a:rPr>
              <a:t>ゆゑは</a:t>
            </a:r>
            <a:r>
              <a:rPr lang="ja-JP" altLang="en-US" sz="4800" b="1" dirty="0">
                <a:solidFill>
                  <a:prstClr val="black"/>
                </a:solidFill>
                <a:latin typeface="游ゴシック" panose="020B0400000000000000" pitchFamily="50" charset="-128"/>
                <a:ea typeface="游ゴシック" panose="020B0400000000000000" pitchFamily="50" charset="-128"/>
              </a:rPr>
              <a:t>、わがはからいにて、ひとに念仏を申させ候はばこそ、弟子にても候はめ。</a:t>
            </a:r>
            <a:r>
              <a:rPr lang="ja-JP" altLang="en-US" sz="2800" b="1" dirty="0">
                <a:solidFill>
                  <a:prstClr val="black"/>
                </a:solidFill>
                <a:latin typeface="游ゴシック" panose="020B0400000000000000" pitchFamily="50" charset="-128"/>
                <a:ea typeface="游ゴシック" panose="020B0400000000000000" pitchFamily="50" charset="-128"/>
              </a:rPr>
              <a:t> </a:t>
            </a:r>
            <a:r>
              <a:rPr lang="ja-JP" altLang="en-US" sz="2800" b="1" dirty="0">
                <a:solidFill>
                  <a:prstClr val="black"/>
                </a:solidFill>
                <a:ea typeface="游ゴシック" panose="020B0400000000000000" pitchFamily="50" charset="-128"/>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1839929" y="321128"/>
            <a:ext cx="3877985" cy="6244088"/>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なぜなら、わたしのはからいで他の人に念仏させるのなら、その人はわたしの弟子ともいえるでしょうが、</a:t>
            </a:r>
            <a:r>
              <a:rPr lang="ja-JP" altLang="en-US" sz="2800" b="1" dirty="0">
                <a:solidFill>
                  <a:prstClr val="black"/>
                </a:solidFill>
                <a:ea typeface="游ゴシック" panose="020B0400000000000000" pitchFamily="50" charset="-128"/>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20994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46958" y="313871"/>
            <a:ext cx="3877985" cy="6258602"/>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弥陀の</a:t>
            </a:r>
            <a:r>
              <a:rPr lang="ja-JP" altLang="en-US" sz="4800" b="1" dirty="0" err="1">
                <a:solidFill>
                  <a:prstClr val="black"/>
                </a:solidFill>
                <a:latin typeface="游ゴシック" panose="020B0400000000000000" pitchFamily="50" charset="-128"/>
                <a:ea typeface="游ゴシック" panose="020B0400000000000000" pitchFamily="50" charset="-128"/>
              </a:rPr>
              <a:t>御もよ</a:t>
            </a:r>
            <a:r>
              <a:rPr lang="ja-JP" altLang="en-US" sz="4800" b="1" dirty="0">
                <a:solidFill>
                  <a:prstClr val="black"/>
                </a:solidFill>
                <a:latin typeface="游ゴシック" panose="020B0400000000000000" pitchFamily="50" charset="-128"/>
                <a:ea typeface="游ゴシック" panose="020B0400000000000000" pitchFamily="50" charset="-128"/>
              </a:rPr>
              <a:t>ほしにあづかつて念仏申し候ふひとを、わが弟子と申すこと、きはめたる荒涼のことなり。</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356139" y="313871"/>
            <a:ext cx="4616648" cy="6258602"/>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阿弥陀仏のはたらきにうながされて念仏する人を、わたしの弟子などというのは、まことに途方もないことだからです。</a:t>
            </a:r>
          </a:p>
        </p:txBody>
      </p:sp>
    </p:spTree>
    <p:custDataLst>
      <p:tags r:id="rId1"/>
    </p:custDataLst>
    <p:extLst>
      <p:ext uri="{BB962C8B-B14F-4D97-AF65-F5344CB8AC3E}">
        <p14:creationId xmlns:p14="http://schemas.microsoft.com/office/powerpoint/2010/main" val="310377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46958" y="313871"/>
            <a:ext cx="3877985" cy="6258602"/>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弥陀の</a:t>
            </a:r>
            <a:r>
              <a:rPr lang="ja-JP" altLang="en-US" sz="4800" b="1" dirty="0" err="1">
                <a:solidFill>
                  <a:prstClr val="black"/>
                </a:solidFill>
                <a:latin typeface="游ゴシック" panose="020B0400000000000000" pitchFamily="50" charset="-128"/>
                <a:ea typeface="游ゴシック" panose="020B0400000000000000" pitchFamily="50" charset="-128"/>
              </a:rPr>
              <a:t>御もよ</a:t>
            </a:r>
            <a:r>
              <a:rPr lang="ja-JP" altLang="en-US" sz="4800" b="1" dirty="0">
                <a:solidFill>
                  <a:prstClr val="black"/>
                </a:solidFill>
                <a:latin typeface="游ゴシック" panose="020B0400000000000000" pitchFamily="50" charset="-128"/>
                <a:ea typeface="游ゴシック" panose="020B0400000000000000" pitchFamily="50" charset="-128"/>
              </a:rPr>
              <a:t>ほしにあづかつて念仏申し候ふひとを、わが弟子と申すこと、きはめたる</a:t>
            </a:r>
            <a:r>
              <a:rPr lang="ja-JP" altLang="en-US"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荒涼のこと</a:t>
            </a:r>
            <a:r>
              <a:rPr lang="ja-JP" altLang="en-US" sz="4800" b="1" dirty="0">
                <a:solidFill>
                  <a:prstClr val="black"/>
                </a:solidFill>
                <a:latin typeface="游ゴシック" panose="020B0400000000000000" pitchFamily="50" charset="-128"/>
                <a:ea typeface="游ゴシック" panose="020B0400000000000000" pitchFamily="50" charset="-128"/>
              </a:rPr>
              <a:t>なり。</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356139" y="313871"/>
            <a:ext cx="4616648" cy="6258602"/>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阿弥陀仏のはたらきにうながされて念仏する人を、わたしの弟子などというのは、まことに</a:t>
            </a:r>
            <a:r>
              <a:rPr lang="ja-JP" altLang="en-US" sz="4800" b="1" dirty="0">
                <a:solidFill>
                  <a:srgbClr val="FF0000"/>
                </a:solidFill>
                <a:latin typeface="游ゴシック" panose="020B0400000000000000" pitchFamily="50" charset="-128"/>
                <a:ea typeface="游ゴシック" panose="020B0400000000000000" pitchFamily="50" charset="-128"/>
              </a:rPr>
              <a:t>途方もないこと</a:t>
            </a:r>
            <a:r>
              <a:rPr lang="ja-JP" altLang="en-US" sz="4800" b="1" dirty="0">
                <a:solidFill>
                  <a:prstClr val="black"/>
                </a:solidFill>
                <a:latin typeface="游ゴシック" panose="020B0400000000000000" pitchFamily="50" charset="-128"/>
                <a:ea typeface="游ゴシック" panose="020B0400000000000000" pitchFamily="50" charset="-128"/>
              </a:rPr>
              <a:t>だからです。</a:t>
            </a:r>
          </a:p>
        </p:txBody>
      </p:sp>
    </p:spTree>
    <p:extLst>
      <p:ext uri="{BB962C8B-B14F-4D97-AF65-F5344CB8AC3E}">
        <p14:creationId xmlns:p14="http://schemas.microsoft.com/office/powerpoint/2010/main" val="10942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57" y="-336568"/>
            <a:ext cx="11041159" cy="7886544"/>
          </a:xfrm>
          <a:prstGeom prst="rect">
            <a:avLst/>
          </a:prstGeom>
        </p:spPr>
      </p:pic>
      <p:sp>
        <p:nvSpPr>
          <p:cNvPr id="2" name="タイトル 1"/>
          <p:cNvSpPr>
            <a:spLocks noGrp="1"/>
          </p:cNvSpPr>
          <p:nvPr>
            <p:ph type="title"/>
          </p:nvPr>
        </p:nvSpPr>
        <p:spPr>
          <a:xfrm>
            <a:off x="533499" y="66128"/>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第六条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511037"/>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４．仏の恩・師の恩</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998429"/>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ea typeface="游ゴシック" panose="020B0400000000000000" pitchFamily="50" charset="-128"/>
              </a:rPr>
              <a:t/>
            </a:r>
            <a:br>
              <a:rPr lang="en-US" altLang="ja-JP" b="1" dirty="0">
                <a:solidFill>
                  <a:schemeClr val="bg1"/>
                </a:solidFill>
                <a:ea typeface="游ゴシック" panose="020B0400000000000000" pitchFamily="50" charset="-128"/>
              </a:rPr>
            </a:br>
            <a:r>
              <a:rPr lang="en-US" altLang="ja-JP" b="1" dirty="0">
                <a:solidFill>
                  <a:schemeClr val="bg1"/>
                </a:solidFill>
                <a:ea typeface="游ゴシック" panose="020B0400000000000000" pitchFamily="50" charset="-128"/>
              </a:rPr>
              <a:t/>
            </a:r>
            <a:br>
              <a:rPr lang="en-US" altLang="ja-JP" b="1" dirty="0">
                <a:solidFill>
                  <a:schemeClr val="bg1"/>
                </a:solidFill>
                <a:ea typeface="游ゴシック" panose="020B0400000000000000" pitchFamily="50" charset="-128"/>
              </a:rPr>
            </a:br>
            <a:r>
              <a:rPr lang="ja-JP" altLang="en-US" sz="19200" b="1" dirty="0">
                <a:solidFill>
                  <a:srgbClr val="FF0000"/>
                </a:solidFill>
                <a:latin typeface="游ゴシック" panose="020B0400000000000000" pitchFamily="50" charset="-128"/>
                <a:ea typeface="游ゴシック" panose="020B0400000000000000" pitchFamily="50" charset="-128"/>
              </a:rPr>
              <a:t>１．弟子をめぐる争い</a:t>
            </a:r>
          </a:p>
        </p:txBody>
      </p:sp>
      <p:sp>
        <p:nvSpPr>
          <p:cNvPr id="8" name="コンテンツ プレースホルダー 2"/>
          <p:cNvSpPr txBox="1">
            <a:spLocks/>
          </p:cNvSpPr>
          <p:nvPr/>
        </p:nvSpPr>
        <p:spPr>
          <a:xfrm>
            <a:off x="533499" y="2085299"/>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２．弟子一人ももたず</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2935303"/>
            <a:ext cx="7571303" cy="1569660"/>
          </a:xfrm>
          <a:prstGeom prst="rect">
            <a:avLst/>
          </a:prstGeom>
        </p:spPr>
        <p:txBody>
          <a:bodyPr wrap="non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３．如来より</a:t>
            </a:r>
            <a:endParaRPr lang="en-US" altLang="ja-JP" sz="4800" b="1" dirty="0">
              <a:solidFill>
                <a:schemeClr val="bg1"/>
              </a:solidFill>
              <a:latin typeface="游ゴシック" panose="020B0400000000000000" pitchFamily="50" charset="-128"/>
              <a:ea typeface="游ゴシック" panose="020B0400000000000000" pitchFamily="50" charset="-128"/>
            </a:endParaRPr>
          </a:p>
          <a:p>
            <a:r>
              <a:rPr lang="ja-JP" altLang="en-US" sz="4800" b="1" dirty="0">
                <a:solidFill>
                  <a:schemeClr val="bg1"/>
                </a:solidFill>
                <a:latin typeface="游ゴシック" panose="020B0400000000000000" pitchFamily="50" charset="-128"/>
                <a:ea typeface="游ゴシック" panose="020B0400000000000000" pitchFamily="50" charset="-128"/>
              </a:rPr>
              <a:t>　　　　たまわりたる信心</a:t>
            </a:r>
            <a:endParaRPr lang="ja-JP" altLang="en-US" b="1" dirty="0">
              <a:solidFill>
                <a:schemeClr val="bg1"/>
              </a:solidFill>
              <a:ea typeface="游ゴシック" panose="020B0400000000000000" pitchFamily="50" charset="-128"/>
            </a:endParaRPr>
          </a:p>
        </p:txBody>
      </p:sp>
      <p:sp>
        <p:nvSpPr>
          <p:cNvPr id="10" name="コンテンツ プレースホルダー 2"/>
          <p:cNvSpPr txBox="1">
            <a:spLocks/>
          </p:cNvSpPr>
          <p:nvPr/>
        </p:nvSpPr>
        <p:spPr>
          <a:xfrm>
            <a:off x="533499" y="5364917"/>
            <a:ext cx="8184832"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５．第六条と御同朋・御同行</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90549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746" y="-208702"/>
            <a:ext cx="5361140" cy="3657600"/>
          </a:xfrm>
          <a:prstGeom prst="rect">
            <a:avLst/>
          </a:prstGeom>
        </p:spPr>
      </p:pic>
      <p:sp>
        <p:nvSpPr>
          <p:cNvPr id="17" name="角丸四角形 16"/>
          <p:cNvSpPr/>
          <p:nvPr/>
        </p:nvSpPr>
        <p:spPr>
          <a:xfrm>
            <a:off x="214962" y="204633"/>
            <a:ext cx="3268304" cy="964664"/>
          </a:xfrm>
          <a:prstGeom prst="round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念仏</a:t>
            </a:r>
          </a:p>
        </p:txBody>
      </p:sp>
      <p:sp>
        <p:nvSpPr>
          <p:cNvPr id="20" name="上矢印 19"/>
          <p:cNvSpPr/>
          <p:nvPr/>
        </p:nvSpPr>
        <p:spPr>
          <a:xfrm rot="13854062">
            <a:off x="4529776" y="2204050"/>
            <a:ext cx="853671" cy="3298550"/>
          </a:xfrm>
          <a:prstGeom prst="upArrow">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ea typeface="游ゴシック" panose="020B0400000000000000" pitchFamily="50" charset="-128"/>
            </a:endParaRPr>
          </a:p>
        </p:txBody>
      </p:sp>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966" y="4257030"/>
            <a:ext cx="1854413" cy="2549021"/>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05" y="4351423"/>
            <a:ext cx="1786989" cy="2456342"/>
          </a:xfrm>
          <a:prstGeom prst="rect">
            <a:avLst/>
          </a:prstGeom>
        </p:spPr>
      </p:pic>
      <p:sp>
        <p:nvSpPr>
          <p:cNvPr id="16" name="テキスト ボックス 15"/>
          <p:cNvSpPr txBox="1"/>
          <p:nvPr/>
        </p:nvSpPr>
        <p:spPr>
          <a:xfrm>
            <a:off x="5977399" y="3279654"/>
            <a:ext cx="3166601" cy="646331"/>
          </a:xfrm>
          <a:prstGeom prst="rect">
            <a:avLst/>
          </a:prstGeom>
          <a:noFill/>
          <a:effectLst>
            <a:glow rad="228600">
              <a:schemeClr val="accent4">
                <a:satMod val="175000"/>
                <a:alpha val="40000"/>
              </a:schemeClr>
            </a:glow>
          </a:effectLst>
        </p:spPr>
        <p:txBody>
          <a:bodyPr wrap="square" rtlCol="0">
            <a:spAutoFit/>
          </a:bodyPr>
          <a:lstStyle/>
          <a:p>
            <a:pPr algn="ctr"/>
            <a:r>
              <a:rPr lang="ja-JP" altLang="en-US" sz="3600" b="1" dirty="0">
                <a:latin typeface="+mj-lt"/>
                <a:ea typeface="游ゴシック" panose="020B0400000000000000" pitchFamily="50" charset="-128"/>
              </a:rPr>
              <a:t>（親鸞聖人）</a:t>
            </a:r>
          </a:p>
        </p:txBody>
      </p:sp>
      <p:sp>
        <p:nvSpPr>
          <p:cNvPr id="22" name="円/楕円 21"/>
          <p:cNvSpPr/>
          <p:nvPr/>
        </p:nvSpPr>
        <p:spPr>
          <a:xfrm>
            <a:off x="478472" y="2122001"/>
            <a:ext cx="4697273" cy="1182324"/>
          </a:xfrm>
          <a:prstGeom prst="ellipse">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a:solidFill>
                    <a:schemeClr val="tx1"/>
                  </a:solidFill>
                </a:ln>
                <a:solidFill>
                  <a:prstClr val="white"/>
                </a:solidFill>
                <a:ea typeface="游ゴシック" panose="020B0400000000000000" pitchFamily="50" charset="-128"/>
              </a:rPr>
              <a:t>はからい</a:t>
            </a:r>
          </a:p>
        </p:txBody>
      </p:sp>
      <p:sp>
        <p:nvSpPr>
          <p:cNvPr id="21" name="乗算記号 20"/>
          <p:cNvSpPr/>
          <p:nvPr/>
        </p:nvSpPr>
        <p:spPr>
          <a:xfrm>
            <a:off x="876205" y="900599"/>
            <a:ext cx="3534294" cy="3594767"/>
          </a:xfrm>
          <a:prstGeom prst="mathMultiply">
            <a:avLst>
              <a:gd name="adj1" fmla="val 8789"/>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24" name="角丸四角形吹き出し 23"/>
          <p:cNvSpPr/>
          <p:nvPr/>
        </p:nvSpPr>
        <p:spPr>
          <a:xfrm>
            <a:off x="1350533" y="6117496"/>
            <a:ext cx="2730307" cy="598066"/>
          </a:xfrm>
          <a:prstGeom prst="wedgeRoundRectCallout">
            <a:avLst>
              <a:gd name="adj1" fmla="val -55615"/>
              <a:gd name="adj2" fmla="val 160"/>
              <a:gd name="adj3" fmla="val 1666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a:solidFill>
                    <a:schemeClr val="tx1"/>
                  </a:solidFill>
                </a:ln>
                <a:solidFill>
                  <a:schemeClr val="bg1"/>
                </a:solidFill>
                <a:ea typeface="游ゴシック" panose="020B0400000000000000" pitchFamily="50" charset="-128"/>
              </a:rPr>
              <a:t>南無阿弥陀仏</a:t>
            </a:r>
          </a:p>
        </p:txBody>
      </p:sp>
      <p:sp>
        <p:nvSpPr>
          <p:cNvPr id="25" name="角丸四角形吹き出し 24"/>
          <p:cNvSpPr/>
          <p:nvPr/>
        </p:nvSpPr>
        <p:spPr>
          <a:xfrm>
            <a:off x="3349878" y="5280561"/>
            <a:ext cx="2730307" cy="598066"/>
          </a:xfrm>
          <a:prstGeom prst="wedgeRoundRectCallout">
            <a:avLst>
              <a:gd name="adj1" fmla="val -55615"/>
              <a:gd name="adj2" fmla="val 160"/>
              <a:gd name="adj3" fmla="val 1666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a:solidFill>
                    <a:schemeClr val="tx1"/>
                  </a:solidFill>
                </a:ln>
                <a:solidFill>
                  <a:schemeClr val="bg1"/>
                </a:solidFill>
                <a:ea typeface="游ゴシック" panose="020B0400000000000000" pitchFamily="50" charset="-128"/>
              </a:rPr>
              <a:t>南無阿弥陀仏</a:t>
            </a:r>
          </a:p>
        </p:txBody>
      </p:sp>
    </p:spTree>
    <p:custDataLst>
      <p:tags r:id="rId1"/>
    </p:custDataLst>
    <p:extLst>
      <p:ext uri="{BB962C8B-B14F-4D97-AF65-F5344CB8AC3E}">
        <p14:creationId xmlns:p14="http://schemas.microsoft.com/office/powerpoint/2010/main" val="32215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26" presetClass="emph" presetSubtype="0" repeatCount="indefinite" fill="hold" grpId="1" nodeType="withEffect">
                                  <p:stCondLst>
                                    <p:cond delay="0"/>
                                  </p:stCondLst>
                                  <p:endCondLst>
                                    <p:cond evt="onNext" delay="0">
                                      <p:tgtEl>
                                        <p:sldTgt/>
                                      </p:tgtEl>
                                    </p:cond>
                                  </p:endCondLst>
                                  <p:childTnLst>
                                    <p:animEffect transition="out" filter="fade">
                                      <p:cBhvr>
                                        <p:cTn id="22" dur="500" tmFilter="0, 0; .2, .5; .8, .5; 1, 0"/>
                                        <p:tgtEl>
                                          <p:spTgt spid="21"/>
                                        </p:tgtEl>
                                      </p:cBhvr>
                                    </p:animEffect>
                                    <p:animScale>
                                      <p:cBhvr>
                                        <p:cTn id="2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p:bldP spid="22" grpId="0" animBg="1"/>
      <p:bldP spid="21" grpId="0" animBg="1"/>
      <p:bldP spid="2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568" y="-712537"/>
            <a:ext cx="3185871" cy="4134531"/>
          </a:xfrm>
          <a:prstGeom prst="rect">
            <a:avLst/>
          </a:prstGeom>
        </p:spPr>
      </p:pic>
      <p:pic>
        <p:nvPicPr>
          <p:cNvPr id="19" name="図 1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75683" y="4451493"/>
            <a:ext cx="3185871" cy="2294717"/>
          </a:xfrm>
          <a:prstGeom prst="rect">
            <a:avLst/>
          </a:prstGeom>
        </p:spPr>
      </p:pic>
      <p:sp>
        <p:nvSpPr>
          <p:cNvPr id="17" name="角丸四角形 16"/>
          <p:cNvSpPr/>
          <p:nvPr/>
        </p:nvSpPr>
        <p:spPr>
          <a:xfrm>
            <a:off x="214962" y="204633"/>
            <a:ext cx="3268304" cy="964664"/>
          </a:xfrm>
          <a:prstGeom prst="roundRec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念仏</a:t>
            </a:r>
          </a:p>
        </p:txBody>
      </p:sp>
      <p:sp>
        <p:nvSpPr>
          <p:cNvPr id="20" name="上矢印 19"/>
          <p:cNvSpPr/>
          <p:nvPr/>
        </p:nvSpPr>
        <p:spPr>
          <a:xfrm rot="13854062">
            <a:off x="4525047" y="2213988"/>
            <a:ext cx="853671" cy="3286361"/>
          </a:xfrm>
          <a:prstGeom prs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ea typeface="游ゴシック" panose="020B0400000000000000" pitchFamily="50" charset="-128"/>
            </a:endParaRPr>
          </a:p>
        </p:txBody>
      </p:sp>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966" y="4257030"/>
            <a:ext cx="1854413" cy="2549021"/>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005" y="4351423"/>
            <a:ext cx="1786989" cy="2456342"/>
          </a:xfrm>
          <a:prstGeom prst="rect">
            <a:avLst/>
          </a:prstGeom>
        </p:spPr>
      </p:pic>
      <p:sp>
        <p:nvSpPr>
          <p:cNvPr id="16" name="円/楕円 15"/>
          <p:cNvSpPr/>
          <p:nvPr/>
        </p:nvSpPr>
        <p:spPr>
          <a:xfrm>
            <a:off x="478473" y="2122001"/>
            <a:ext cx="4642448" cy="118232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ln>
                  <a:solidFill>
                    <a:schemeClr val="tx1"/>
                  </a:solidFill>
                </a:ln>
                <a:solidFill>
                  <a:prstClr val="white"/>
                </a:solidFill>
                <a:ea typeface="游ゴシック" panose="020B0400000000000000" pitchFamily="50" charset="-128"/>
              </a:rPr>
              <a:t>はたらき</a:t>
            </a:r>
          </a:p>
        </p:txBody>
      </p:sp>
      <p:sp>
        <p:nvSpPr>
          <p:cNvPr id="18" name="テキスト ボックス 17"/>
          <p:cNvSpPr txBox="1"/>
          <p:nvPr/>
        </p:nvSpPr>
        <p:spPr>
          <a:xfrm>
            <a:off x="3771465" y="253089"/>
            <a:ext cx="3417757" cy="646331"/>
          </a:xfrm>
          <a:prstGeom prst="rect">
            <a:avLst/>
          </a:prstGeom>
          <a:noFill/>
          <a:effectLst>
            <a:glow rad="228600">
              <a:schemeClr val="accent4">
                <a:satMod val="175000"/>
                <a:alpha val="40000"/>
              </a:schemeClr>
            </a:glow>
          </a:effectLst>
        </p:spPr>
        <p:txBody>
          <a:bodyPr wrap="square" rtlCol="0">
            <a:spAutoFit/>
          </a:bodyPr>
          <a:lstStyle/>
          <a:p>
            <a:pPr algn="ctr"/>
            <a:r>
              <a:rPr lang="ja-JP" altLang="en-US" sz="3600" b="1" dirty="0">
                <a:latin typeface="+mj-lt"/>
                <a:ea typeface="游ゴシック" panose="020B0400000000000000" pitchFamily="50" charset="-128"/>
              </a:rPr>
              <a:t>（阿弥陀仏）</a:t>
            </a:r>
          </a:p>
        </p:txBody>
      </p:sp>
      <p:sp>
        <p:nvSpPr>
          <p:cNvPr id="24" name="上矢印 23"/>
          <p:cNvSpPr/>
          <p:nvPr/>
        </p:nvSpPr>
        <p:spPr>
          <a:xfrm rot="10800000">
            <a:off x="6916923" y="2989399"/>
            <a:ext cx="853671" cy="1462094"/>
          </a:xfrm>
          <a:prstGeom prst="up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ea typeface="游ゴシック" panose="020B0400000000000000" pitchFamily="50" charset="-128"/>
            </a:endParaRPr>
          </a:p>
        </p:txBody>
      </p:sp>
      <p:sp>
        <p:nvSpPr>
          <p:cNvPr id="26" name="角丸四角形吹き出し 25"/>
          <p:cNvSpPr/>
          <p:nvPr/>
        </p:nvSpPr>
        <p:spPr>
          <a:xfrm>
            <a:off x="3349878" y="5280561"/>
            <a:ext cx="2730307" cy="598066"/>
          </a:xfrm>
          <a:prstGeom prst="wedgeRoundRectCallout">
            <a:avLst>
              <a:gd name="adj1" fmla="val -55615"/>
              <a:gd name="adj2" fmla="val 160"/>
              <a:gd name="adj3" fmla="val 1666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a:solidFill>
                    <a:schemeClr val="tx1"/>
                  </a:solidFill>
                </a:ln>
                <a:solidFill>
                  <a:schemeClr val="bg1"/>
                </a:solidFill>
                <a:ea typeface="游ゴシック" panose="020B0400000000000000" pitchFamily="50" charset="-128"/>
              </a:rPr>
              <a:t>南無阿弥陀仏</a:t>
            </a:r>
          </a:p>
        </p:txBody>
      </p:sp>
      <p:sp>
        <p:nvSpPr>
          <p:cNvPr id="28" name="角丸四角形吹き出し 27"/>
          <p:cNvSpPr/>
          <p:nvPr/>
        </p:nvSpPr>
        <p:spPr>
          <a:xfrm>
            <a:off x="1350533" y="6117496"/>
            <a:ext cx="2730307" cy="598066"/>
          </a:xfrm>
          <a:prstGeom prst="wedgeRoundRectCallout">
            <a:avLst>
              <a:gd name="adj1" fmla="val -55615"/>
              <a:gd name="adj2" fmla="val 160"/>
              <a:gd name="adj3" fmla="val 1666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a:solidFill>
                    <a:schemeClr val="tx1"/>
                  </a:solidFill>
                </a:ln>
                <a:solidFill>
                  <a:schemeClr val="bg1"/>
                </a:solidFill>
                <a:ea typeface="游ゴシック" panose="020B0400000000000000" pitchFamily="50" charset="-128"/>
              </a:rPr>
              <a:t>南無阿弥陀仏</a:t>
            </a:r>
          </a:p>
        </p:txBody>
      </p:sp>
      <p:sp>
        <p:nvSpPr>
          <p:cNvPr id="30" name="角丸四角形吹き出し 29"/>
          <p:cNvSpPr/>
          <p:nvPr/>
        </p:nvSpPr>
        <p:spPr>
          <a:xfrm>
            <a:off x="4430273" y="6111268"/>
            <a:ext cx="2730307" cy="598066"/>
          </a:xfrm>
          <a:prstGeom prst="wedgeRoundRectCallout">
            <a:avLst>
              <a:gd name="adj1" fmla="val 57084"/>
              <a:gd name="adj2" fmla="val -45950"/>
              <a:gd name="adj3" fmla="val 16667"/>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n>
                  <a:solidFill>
                    <a:schemeClr val="tx1"/>
                  </a:solidFill>
                </a:ln>
                <a:solidFill>
                  <a:schemeClr val="bg1"/>
                </a:solidFill>
                <a:ea typeface="游ゴシック" panose="020B0400000000000000" pitchFamily="50" charset="-128"/>
              </a:rPr>
              <a:t>南無阿弥陀仏</a:t>
            </a:r>
          </a:p>
        </p:txBody>
      </p:sp>
    </p:spTree>
    <p:custDataLst>
      <p:tags r:id="rId1"/>
    </p:custDataLst>
    <p:extLst>
      <p:ext uri="{BB962C8B-B14F-4D97-AF65-F5344CB8AC3E}">
        <p14:creationId xmlns:p14="http://schemas.microsoft.com/office/powerpoint/2010/main" val="1662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6" presetClass="emph" presetSubtype="0" repeatCount="2000" fill="remove" grpId="1" nodeType="withEffect">
                                  <p:stCondLst>
                                    <p:cond delay="0"/>
                                  </p:stCondLst>
                                  <p:childTnLst>
                                    <p:animScale>
                                      <p:cBhvr>
                                        <p:cTn id="18" dur="2000" fill="hold"/>
                                        <p:tgtEl>
                                          <p:spTgt spid="1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6" grpId="1" animBg="1"/>
      <p:bldP spid="18" grpId="0"/>
      <p:bldP spid="24"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851" y="3662731"/>
            <a:ext cx="8775192" cy="2862322"/>
          </a:xfrm>
          <a:prstGeom prst="rect">
            <a:avLst/>
          </a:prstGeom>
        </p:spPr>
        <p:txBody>
          <a:bodyPr wrap="square">
            <a:spAutoFit/>
          </a:bodyPr>
          <a:lstStyle/>
          <a:p>
            <a:pPr lvl="0"/>
            <a:r>
              <a:rPr lang="ja-JP" altLang="en-US" sz="6000" b="1" dirty="0">
                <a:latin typeface="游ゴシック" panose="020B0400000000000000" pitchFamily="50" charset="-128"/>
                <a:ea typeface="游ゴシック" panose="020B0400000000000000" pitchFamily="50" charset="-128"/>
              </a:rPr>
              <a:t> 私のはからい</a:t>
            </a:r>
            <a:endParaRPr lang="en-US" altLang="ja-JP" sz="6000" b="1" dirty="0">
              <a:latin typeface="游ゴシック" panose="020B0400000000000000" pitchFamily="50" charset="-128"/>
              <a:ea typeface="游ゴシック" panose="020B0400000000000000" pitchFamily="50" charset="-128"/>
            </a:endParaRPr>
          </a:p>
          <a:p>
            <a:pPr lvl="0"/>
            <a:r>
              <a:rPr lang="ja-JP" altLang="en-US" sz="6000" b="1" dirty="0">
                <a:latin typeface="游ゴシック" panose="020B0400000000000000" pitchFamily="50" charset="-128"/>
                <a:ea typeface="游ゴシック" panose="020B0400000000000000" pitchFamily="50" charset="-128"/>
              </a:rPr>
              <a:t> 阿弥陀仏のはたらき</a:t>
            </a:r>
            <a:endParaRPr lang="en-US" altLang="ja-JP" sz="6000" b="1" dirty="0">
              <a:latin typeface="游ゴシック" panose="020B0400000000000000" pitchFamily="50" charset="-128"/>
              <a:ea typeface="游ゴシック" panose="020B0400000000000000" pitchFamily="50" charset="-128"/>
            </a:endParaRPr>
          </a:p>
          <a:p>
            <a:pPr lvl="0" algn="r"/>
            <a:r>
              <a:rPr lang="ja-JP" altLang="en-US" sz="6000" b="1" dirty="0">
                <a:latin typeface="游ゴシック" panose="020B0400000000000000" pitchFamily="50" charset="-128"/>
                <a:ea typeface="游ゴシック" panose="020B0400000000000000" pitchFamily="50" charset="-128"/>
              </a:rPr>
              <a:t>によって念仏するから</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40" y="1082298"/>
            <a:ext cx="8576211" cy="1107996"/>
          </a:xfrm>
          <a:prstGeom prst="rect">
            <a:avLst/>
          </a:prstGeom>
        </p:spPr>
        <p:txBody>
          <a:bodyPr wrap="square">
            <a:spAutoFit/>
          </a:bodyPr>
          <a:lstStyle/>
          <a:p>
            <a:pPr lvl="0" algn="ctr"/>
            <a:r>
              <a:rPr lang="ja-JP" altLang="en-US" sz="6600" b="1" dirty="0">
                <a:solidFill>
                  <a:srgbClr val="FF0000"/>
                </a:solidFill>
                <a:latin typeface="游ゴシック" panose="020B0400000000000000" pitchFamily="50" charset="-128"/>
                <a:ea typeface="游ゴシック" panose="020B0400000000000000" pitchFamily="50" charset="-128"/>
              </a:rPr>
              <a:t>弟子一人ももたず</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7" y="2435427"/>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6570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851" y="3662731"/>
            <a:ext cx="8775192" cy="2862322"/>
          </a:xfrm>
          <a:prstGeom prst="rect">
            <a:avLst/>
          </a:prstGeom>
        </p:spPr>
        <p:txBody>
          <a:bodyPr wrap="square">
            <a:spAutoFit/>
          </a:bodyPr>
          <a:lstStyle/>
          <a:p>
            <a:pPr lvl="0"/>
            <a:r>
              <a:rPr lang="ja-JP" altLang="en-US" sz="6000" b="1" dirty="0">
                <a:latin typeface="游ゴシック" panose="020B0400000000000000" pitchFamily="50" charset="-128"/>
                <a:ea typeface="游ゴシック" panose="020B0400000000000000" pitchFamily="50" charset="-128"/>
              </a:rPr>
              <a:t> </a:t>
            </a:r>
            <a:r>
              <a:rPr lang="ja-JP" altLang="en-US" sz="6000" b="1" dirty="0">
                <a:solidFill>
                  <a:schemeClr val="bg1">
                    <a:lumMod val="65000"/>
                  </a:schemeClr>
                </a:solidFill>
                <a:latin typeface="游ゴシック" panose="020B0400000000000000" pitchFamily="50" charset="-128"/>
                <a:ea typeface="游ゴシック" panose="020B0400000000000000" pitchFamily="50" charset="-128"/>
              </a:rPr>
              <a:t>私のはからい</a:t>
            </a:r>
            <a:endParaRPr lang="en-US" altLang="ja-JP" sz="6000" b="1" dirty="0">
              <a:solidFill>
                <a:schemeClr val="bg1">
                  <a:lumMod val="65000"/>
                </a:schemeClr>
              </a:solidFill>
              <a:latin typeface="游ゴシック" panose="020B0400000000000000" pitchFamily="50" charset="-128"/>
              <a:ea typeface="游ゴシック" panose="020B0400000000000000" pitchFamily="50" charset="-128"/>
            </a:endParaRPr>
          </a:p>
          <a:p>
            <a:pPr lvl="0"/>
            <a:r>
              <a:rPr lang="ja-JP" altLang="en-US" sz="6000" b="1" dirty="0">
                <a:latin typeface="游ゴシック" panose="020B0400000000000000" pitchFamily="50" charset="-128"/>
                <a:ea typeface="游ゴシック" panose="020B0400000000000000" pitchFamily="50" charset="-128"/>
              </a:rPr>
              <a:t> </a:t>
            </a:r>
            <a:r>
              <a:rPr lang="ja-JP" altLang="en-US" sz="6000" b="1" dirty="0">
                <a:solidFill>
                  <a:srgbClr val="FF0000"/>
                </a:solidFill>
                <a:latin typeface="游ゴシック" panose="020B0400000000000000" pitchFamily="50" charset="-128"/>
                <a:ea typeface="游ゴシック" panose="020B0400000000000000" pitchFamily="50" charset="-128"/>
              </a:rPr>
              <a:t>阿弥陀仏のはたらき</a:t>
            </a:r>
            <a:endParaRPr lang="en-US" altLang="ja-JP" sz="6000" b="1" dirty="0">
              <a:solidFill>
                <a:srgbClr val="FF0000"/>
              </a:solidFill>
              <a:latin typeface="游ゴシック" panose="020B0400000000000000" pitchFamily="50" charset="-128"/>
              <a:ea typeface="游ゴシック" panose="020B0400000000000000" pitchFamily="50" charset="-128"/>
            </a:endParaRPr>
          </a:p>
          <a:p>
            <a:pPr lvl="0" algn="r"/>
            <a:r>
              <a:rPr lang="ja-JP" altLang="en-US" sz="6000" b="1" dirty="0">
                <a:latin typeface="游ゴシック" panose="020B0400000000000000" pitchFamily="50" charset="-128"/>
                <a:ea typeface="游ゴシック" panose="020B0400000000000000" pitchFamily="50" charset="-128"/>
              </a:rPr>
              <a:t>によって念仏するから</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40" y="1082298"/>
            <a:ext cx="8576211" cy="1107996"/>
          </a:xfrm>
          <a:prstGeom prst="rect">
            <a:avLst/>
          </a:prstGeom>
        </p:spPr>
        <p:txBody>
          <a:bodyPr wrap="square">
            <a:spAutoFit/>
          </a:bodyPr>
          <a:lstStyle/>
          <a:p>
            <a:pPr lvl="0" algn="ctr"/>
            <a:r>
              <a:rPr lang="ja-JP" altLang="en-US" sz="6600" b="1" dirty="0">
                <a:solidFill>
                  <a:srgbClr val="FF0000"/>
                </a:solidFill>
                <a:latin typeface="游ゴシック" panose="020B0400000000000000" pitchFamily="50" charset="-128"/>
                <a:ea typeface="游ゴシック" panose="020B0400000000000000" pitchFamily="50" charset="-128"/>
              </a:rPr>
              <a:t>弟子一人ももたず</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7" y="2435427"/>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160" name="乗算記号 159">
            <a:extLst>
              <a:ext uri="{FF2B5EF4-FFF2-40B4-BE49-F238E27FC236}">
                <a16:creationId xmlns:a16="http://schemas.microsoft.com/office/drawing/2014/main" id="{04C26651-5B0B-B662-2FAB-0C3E7BE9588B}"/>
              </a:ext>
            </a:extLst>
          </p:cNvPr>
          <p:cNvSpPr/>
          <p:nvPr/>
        </p:nvSpPr>
        <p:spPr>
          <a:xfrm>
            <a:off x="444368" y="3472547"/>
            <a:ext cx="4249159" cy="1419933"/>
          </a:xfrm>
          <a:prstGeom prst="mathMultiply">
            <a:avLst>
              <a:gd name="adj1" fmla="val 8789"/>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3354953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772816"/>
            <a:ext cx="8614895" cy="485153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☆「弟子一人ももたず」に込められ</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a:t>
            </a:r>
            <a:r>
              <a:rPr lang="ja-JP" altLang="en-US" sz="4000" b="1" dirty="0" err="1">
                <a:solidFill>
                  <a:prstClr val="black"/>
                </a:solidFill>
                <a:latin typeface="游ゴシック" panose="020B0400000000000000" pitchFamily="50" charset="-128"/>
                <a:ea typeface="游ゴシック" panose="020B0400000000000000" pitchFamily="50" charset="-128"/>
              </a:rPr>
              <a:t>た</a:t>
            </a:r>
            <a:r>
              <a:rPr lang="ja-JP" altLang="en-US" sz="4000" b="1" dirty="0">
                <a:solidFill>
                  <a:prstClr val="black"/>
                </a:solidFill>
                <a:latin typeface="游ゴシック" panose="020B0400000000000000" pitchFamily="50" charset="-128"/>
                <a:ea typeface="游ゴシック" panose="020B0400000000000000" pitchFamily="50" charset="-128"/>
              </a:rPr>
              <a:t>親鸞聖人の真意</a:t>
            </a:r>
            <a:endParaRPr lang="ja-JP" altLang="en-US" sz="4000" b="1" dirty="0">
              <a:solidFill>
                <a:schemeClr val="tx1"/>
              </a:solidFill>
              <a:ea typeface="游ゴシック" panose="020B0400000000000000" pitchFamily="50" charset="-128"/>
            </a:endParaRPr>
          </a:p>
          <a:p>
            <a:pPr lvl="0" algn="ctr"/>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algn="ctr"/>
            <a:r>
              <a:rPr lang="ja-JP" altLang="en-US" sz="4000" b="1" dirty="0">
                <a:solidFill>
                  <a:prstClr val="black"/>
                </a:solidFill>
                <a:latin typeface="游ゴシック" panose="020B0400000000000000" pitchFamily="50" charset="-128"/>
                <a:ea typeface="游ゴシック" panose="020B0400000000000000" pitchFamily="50" charset="-128"/>
              </a:rPr>
              <a:t>↓</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lgn="ctr"/>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人々はみな、阿弥陀仏のはたらき</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によって念仏を称えて</a:t>
            </a:r>
            <a:r>
              <a:rPr lang="ja-JP" altLang="en-US" sz="4000" b="1" dirty="0" err="1">
                <a:solidFill>
                  <a:prstClr val="black"/>
                </a:solidFill>
                <a:latin typeface="游ゴシック" panose="020B0400000000000000" pitchFamily="50" charset="-128"/>
                <a:ea typeface="游ゴシック" panose="020B0400000000000000" pitchFamily="50" charset="-128"/>
              </a:rPr>
              <a:t>いるの</a:t>
            </a:r>
            <a:r>
              <a:rPr lang="ja-JP" altLang="en-US" sz="4000" b="1" dirty="0">
                <a:solidFill>
                  <a:prstClr val="black"/>
                </a:solidFill>
                <a:latin typeface="游ゴシック" panose="020B0400000000000000" pitchFamily="50" charset="-128"/>
                <a:ea typeface="游ゴシック" panose="020B0400000000000000" pitchFamily="50" charset="-128"/>
              </a:rPr>
              <a:t>であ</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r>
              <a:rPr lang="ja-JP" altLang="en-US" sz="4000" b="1" dirty="0">
                <a:solidFill>
                  <a:prstClr val="black"/>
                </a:solidFill>
                <a:latin typeface="游ゴシック" panose="020B0400000000000000" pitchFamily="50" charset="-128"/>
                <a:ea typeface="游ゴシック" panose="020B0400000000000000" pitchFamily="50" charset="-128"/>
              </a:rPr>
              <a:t>　り、親鸞聖人もその一人である。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20412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657" y="-336568"/>
            <a:ext cx="11041159" cy="7886544"/>
          </a:xfrm>
          <a:prstGeom prst="rect">
            <a:avLst/>
          </a:prstGeom>
        </p:spPr>
      </p:pic>
      <p:sp>
        <p:nvSpPr>
          <p:cNvPr id="2" name="タイトル 1"/>
          <p:cNvSpPr>
            <a:spLocks noGrp="1"/>
          </p:cNvSpPr>
          <p:nvPr>
            <p:ph type="title"/>
          </p:nvPr>
        </p:nvSpPr>
        <p:spPr>
          <a:xfrm>
            <a:off x="533499" y="66128"/>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第六条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511037"/>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４．仏の恩・師の恩</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998429"/>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ja-JP" altLang="en-US" sz="19200" b="1" dirty="0">
                <a:solidFill>
                  <a:schemeClr val="bg1"/>
                </a:solidFill>
                <a:latin typeface="游ゴシック" panose="020B0400000000000000" pitchFamily="50" charset="-128"/>
                <a:ea typeface="游ゴシック" panose="020B0400000000000000" pitchFamily="50" charset="-128"/>
              </a:rPr>
              <a:t>１．弟子をめぐる争い</a:t>
            </a:r>
          </a:p>
        </p:txBody>
      </p:sp>
      <p:sp>
        <p:nvSpPr>
          <p:cNvPr id="8" name="コンテンツ プレースホルダー 2"/>
          <p:cNvSpPr txBox="1">
            <a:spLocks/>
          </p:cNvSpPr>
          <p:nvPr/>
        </p:nvSpPr>
        <p:spPr>
          <a:xfrm>
            <a:off x="533499" y="2085299"/>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２．弟子一人ももたず</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2935303"/>
            <a:ext cx="7571303" cy="1569660"/>
          </a:xfrm>
          <a:prstGeom prst="rect">
            <a:avLst/>
          </a:prstGeom>
        </p:spPr>
        <p:txBody>
          <a:bodyPr wrap="none">
            <a:spAutoFit/>
          </a:bodyPr>
          <a:lstStyle/>
          <a:p>
            <a:r>
              <a:rPr lang="ja-JP" altLang="en-US" sz="4800" b="1" dirty="0">
                <a:solidFill>
                  <a:prstClr val="white"/>
                </a:solidFill>
                <a:latin typeface="游ゴシック" panose="020B0400000000000000" pitchFamily="50" charset="-128"/>
                <a:ea typeface="游ゴシック" panose="020B0400000000000000" pitchFamily="50" charset="-128"/>
              </a:rPr>
              <a:t>３．如来より</a:t>
            </a:r>
            <a:endParaRPr lang="en-US" altLang="ja-JP" sz="4800" b="1" dirty="0">
              <a:solidFill>
                <a:prstClr val="white"/>
              </a:solidFill>
              <a:latin typeface="游ゴシック" panose="020B0400000000000000" pitchFamily="50" charset="-128"/>
              <a:ea typeface="游ゴシック" panose="020B0400000000000000" pitchFamily="50" charset="-128"/>
            </a:endParaRPr>
          </a:p>
          <a:p>
            <a:r>
              <a:rPr lang="ja-JP" altLang="en-US" sz="4800" b="1" dirty="0">
                <a:solidFill>
                  <a:prstClr val="white"/>
                </a:solidFill>
                <a:latin typeface="游ゴシック" panose="020B0400000000000000" pitchFamily="50" charset="-128"/>
                <a:ea typeface="游ゴシック" panose="020B0400000000000000" pitchFamily="50" charset="-128"/>
              </a:rPr>
              <a:t>　　　　たまわりたる信心</a:t>
            </a:r>
            <a:endParaRPr lang="ja-JP" altLang="en-US" b="1" dirty="0">
              <a:solidFill>
                <a:prstClr val="white"/>
              </a:solidFill>
              <a:ea typeface="游ゴシック" panose="020B0400000000000000" pitchFamily="50" charset="-128"/>
            </a:endParaRPr>
          </a:p>
        </p:txBody>
      </p:sp>
      <p:sp>
        <p:nvSpPr>
          <p:cNvPr id="10" name="コンテンツ プレースホルダー 2"/>
          <p:cNvSpPr txBox="1">
            <a:spLocks/>
          </p:cNvSpPr>
          <p:nvPr/>
        </p:nvSpPr>
        <p:spPr>
          <a:xfrm>
            <a:off x="533499" y="5364917"/>
            <a:ext cx="8184832"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５．第六条と御同朋・御同行</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1134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412" y="-336568"/>
            <a:ext cx="11041159" cy="7886544"/>
          </a:xfrm>
          <a:prstGeom prst="rect">
            <a:avLst/>
          </a:prstGeom>
        </p:spPr>
      </p:pic>
      <p:sp>
        <p:nvSpPr>
          <p:cNvPr id="2" name="タイトル 1"/>
          <p:cNvSpPr>
            <a:spLocks noGrp="1"/>
          </p:cNvSpPr>
          <p:nvPr>
            <p:ph type="title"/>
          </p:nvPr>
        </p:nvSpPr>
        <p:spPr>
          <a:xfrm>
            <a:off x="533499" y="66128"/>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第六条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511037"/>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４．仏の恩・師の恩</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998429"/>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ja-JP" altLang="en-US" sz="19200" b="1" dirty="0">
                <a:solidFill>
                  <a:schemeClr val="bg1"/>
                </a:solidFill>
                <a:latin typeface="游ゴシック" panose="020B0400000000000000" pitchFamily="50" charset="-128"/>
                <a:ea typeface="游ゴシック" panose="020B0400000000000000" pitchFamily="50" charset="-128"/>
              </a:rPr>
              <a:t>１．弟子をめぐる争い</a:t>
            </a:r>
          </a:p>
        </p:txBody>
      </p:sp>
      <p:sp>
        <p:nvSpPr>
          <p:cNvPr id="8" name="コンテンツ プレースホルダー 2"/>
          <p:cNvSpPr txBox="1">
            <a:spLocks/>
          </p:cNvSpPr>
          <p:nvPr/>
        </p:nvSpPr>
        <p:spPr>
          <a:xfrm>
            <a:off x="533499" y="2085299"/>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２．弟子一人ももたず</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2935303"/>
            <a:ext cx="7571303" cy="1569660"/>
          </a:xfrm>
          <a:prstGeom prst="rect">
            <a:avLst/>
          </a:prstGeom>
        </p:spPr>
        <p:txBody>
          <a:bodyPr wrap="none">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３．如来より</a:t>
            </a:r>
            <a:endParaRPr lang="en-US" altLang="ja-JP" sz="4800" b="1" dirty="0">
              <a:solidFill>
                <a:srgbClr val="FF0000"/>
              </a:solidFill>
              <a:latin typeface="游ゴシック" panose="020B0400000000000000" pitchFamily="50" charset="-128"/>
              <a:ea typeface="游ゴシック" panose="020B0400000000000000" pitchFamily="50" charset="-128"/>
            </a:endParaRPr>
          </a:p>
          <a:p>
            <a:r>
              <a:rPr lang="ja-JP" altLang="en-US" sz="4800" b="1" dirty="0">
                <a:solidFill>
                  <a:srgbClr val="FF0000"/>
                </a:solidFill>
                <a:latin typeface="游ゴシック" panose="020B0400000000000000" pitchFamily="50" charset="-128"/>
                <a:ea typeface="游ゴシック" panose="020B0400000000000000" pitchFamily="50" charset="-128"/>
              </a:rPr>
              <a:t>　　　　たまわりたる信心</a:t>
            </a:r>
            <a:endParaRPr lang="ja-JP" altLang="en-US" b="1" dirty="0">
              <a:solidFill>
                <a:srgbClr val="FF0000"/>
              </a:solidFill>
              <a:ea typeface="游ゴシック" panose="020B0400000000000000" pitchFamily="50" charset="-128"/>
            </a:endParaRPr>
          </a:p>
        </p:txBody>
      </p:sp>
      <p:sp>
        <p:nvSpPr>
          <p:cNvPr id="10" name="コンテンツ プレースホルダー 2"/>
          <p:cNvSpPr txBox="1">
            <a:spLocks/>
          </p:cNvSpPr>
          <p:nvPr/>
        </p:nvSpPr>
        <p:spPr>
          <a:xfrm>
            <a:off x="533499" y="5364917"/>
            <a:ext cx="8184832"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５．第六条と御同朋・御同行</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5370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412" y="-336568"/>
            <a:ext cx="11041159" cy="7886544"/>
          </a:xfrm>
          <a:prstGeom prst="rect">
            <a:avLst/>
          </a:prstGeom>
        </p:spPr>
      </p:pic>
      <p:sp>
        <p:nvSpPr>
          <p:cNvPr id="4" name="テキスト ボックス 3"/>
          <p:cNvSpPr txBox="1"/>
          <p:nvPr/>
        </p:nvSpPr>
        <p:spPr>
          <a:xfrm>
            <a:off x="282091" y="2861495"/>
            <a:ext cx="9144000" cy="1754326"/>
          </a:xfrm>
          <a:prstGeom prst="rect">
            <a:avLst/>
          </a:prstGeom>
          <a:noFill/>
          <a:effectLst>
            <a:glow rad="228600">
              <a:schemeClr val="accent4">
                <a:satMod val="175000"/>
                <a:alpha val="40000"/>
              </a:schemeClr>
            </a:glow>
          </a:effectLst>
        </p:spPr>
        <p:txBody>
          <a:bodyPr wrap="square" rtlCol="0">
            <a:spAutoFit/>
          </a:bodyPr>
          <a:lstStyle/>
          <a:p>
            <a:r>
              <a:rPr lang="ja-JP" altLang="en-US" sz="5400" b="1" dirty="0">
                <a:solidFill>
                  <a:srgbClr val="FF0000"/>
                </a:solidFill>
                <a:latin typeface="+mj-lt"/>
                <a:ea typeface="游ゴシック" panose="020B0400000000000000" pitchFamily="50" charset="-128"/>
              </a:rPr>
              <a:t>３．如来より</a:t>
            </a:r>
            <a:endParaRPr lang="en-US" altLang="ja-JP" sz="5400" b="1" dirty="0">
              <a:solidFill>
                <a:srgbClr val="FF0000"/>
              </a:solidFill>
              <a:latin typeface="+mj-lt"/>
              <a:ea typeface="游ゴシック" panose="020B0400000000000000" pitchFamily="50" charset="-128"/>
            </a:endParaRPr>
          </a:p>
          <a:p>
            <a:pPr algn="ctr"/>
            <a:r>
              <a:rPr lang="ja-JP" altLang="en-US" sz="5400" b="1" dirty="0">
                <a:solidFill>
                  <a:srgbClr val="FF0000"/>
                </a:solidFill>
                <a:latin typeface="+mj-lt"/>
                <a:ea typeface="游ゴシック" panose="020B0400000000000000" pitchFamily="50" charset="-128"/>
              </a:rPr>
              <a:t>　　　たまわりたる信心</a:t>
            </a:r>
          </a:p>
        </p:txBody>
      </p:sp>
    </p:spTree>
    <p:extLst>
      <p:ext uri="{BB962C8B-B14F-4D97-AF65-F5344CB8AC3E}">
        <p14:creationId xmlns:p14="http://schemas.microsoft.com/office/powerpoint/2010/main" val="128409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85622" y="371928"/>
            <a:ext cx="3139321" cy="6142488"/>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つくべき縁あればとも</a:t>
            </a:r>
            <a:r>
              <a:rPr lang="ja-JP" altLang="en-US" sz="4800" b="1" dirty="0" err="1">
                <a:solidFill>
                  <a:prstClr val="black"/>
                </a:solidFill>
                <a:latin typeface="游ゴシック" panose="020B0400000000000000" pitchFamily="50" charset="-128"/>
                <a:ea typeface="游ゴシック" panose="020B0400000000000000" pitchFamily="50" charset="-128"/>
              </a:rPr>
              <a:t>なひ</a:t>
            </a:r>
            <a:r>
              <a:rPr lang="ja-JP" altLang="en-US" sz="4800" b="1" dirty="0">
                <a:solidFill>
                  <a:prstClr val="black"/>
                </a:solidFill>
                <a:latin typeface="游ゴシック" panose="020B0400000000000000" pitchFamily="50" charset="-128"/>
                <a:ea typeface="游ゴシック" panose="020B0400000000000000" pitchFamily="50" charset="-128"/>
              </a:rPr>
              <a:t>、はなるべき縁あれば</a:t>
            </a:r>
            <a:r>
              <a:rPr lang="ja-JP" altLang="en-US" sz="4800" b="1" dirty="0" err="1">
                <a:solidFill>
                  <a:prstClr val="black"/>
                </a:solidFill>
                <a:latin typeface="游ゴシック" panose="020B0400000000000000" pitchFamily="50" charset="-128"/>
                <a:ea typeface="游ゴシック" panose="020B0400000000000000" pitchFamily="50" charset="-128"/>
              </a:rPr>
              <a:t>は</a:t>
            </a:r>
            <a:r>
              <a:rPr lang="ja-JP" altLang="en-US" sz="4800" b="1" dirty="0">
                <a:solidFill>
                  <a:prstClr val="black"/>
                </a:solidFill>
                <a:latin typeface="游ゴシック" panose="020B0400000000000000" pitchFamily="50" charset="-128"/>
                <a:ea typeface="游ゴシック" panose="020B0400000000000000" pitchFamily="50" charset="-128"/>
              </a:rPr>
              <a:t>なるることのあるをも、</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2501123" y="371928"/>
            <a:ext cx="3139321" cy="6142488"/>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つくべき縁があれば一緒になり、離れるべき縁があれば離れていくものなのに、</a:t>
            </a:r>
          </a:p>
        </p:txBody>
      </p:sp>
    </p:spTree>
    <p:custDataLst>
      <p:tags r:id="rId1"/>
    </p:custDataLst>
    <p:extLst>
      <p:ext uri="{BB962C8B-B14F-4D97-AF65-F5344CB8AC3E}">
        <p14:creationId xmlns:p14="http://schemas.microsoft.com/office/powerpoint/2010/main" val="177125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46958" y="357414"/>
            <a:ext cx="3877985" cy="6171516"/>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師を</a:t>
            </a:r>
            <a:r>
              <a:rPr lang="ja-JP" altLang="en-US" sz="4800" b="1" dirty="0" err="1">
                <a:solidFill>
                  <a:prstClr val="black"/>
                </a:solidFill>
                <a:latin typeface="游ゴシック" panose="020B0400000000000000" pitchFamily="50" charset="-128"/>
                <a:ea typeface="游ゴシック" panose="020B0400000000000000" pitchFamily="50" charset="-128"/>
              </a:rPr>
              <a:t>そむきて</a:t>
            </a:r>
            <a:r>
              <a:rPr lang="ja-JP" altLang="en-US" sz="4800" b="1" dirty="0">
                <a:solidFill>
                  <a:prstClr val="black"/>
                </a:solidFill>
                <a:latin typeface="游ゴシック" panose="020B0400000000000000" pitchFamily="50" charset="-128"/>
                <a:ea typeface="游ゴシック" panose="020B0400000000000000" pitchFamily="50" charset="-128"/>
              </a:rPr>
              <a:t>、ひとにつれて念仏すれば、往生すべからざるものなりなんどいふこと、不可説なり。</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1094803" y="357414"/>
            <a:ext cx="3877985" cy="6171516"/>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師に背き他の人にしたがって念仏するものは往生できないなどというのは、とんでもないことです。</a:t>
            </a:r>
          </a:p>
        </p:txBody>
      </p:sp>
    </p:spTree>
    <p:custDataLst>
      <p:tags r:id="rId1"/>
    </p:custDataLst>
    <p:extLst>
      <p:ext uri="{BB962C8B-B14F-4D97-AF65-F5344CB8AC3E}">
        <p14:creationId xmlns:p14="http://schemas.microsoft.com/office/powerpoint/2010/main" val="314538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57" y="-336568"/>
            <a:ext cx="11041159" cy="7886544"/>
          </a:xfrm>
          <a:prstGeom prst="rect">
            <a:avLst/>
          </a:prstGeom>
        </p:spPr>
      </p:pic>
      <p:sp>
        <p:nvSpPr>
          <p:cNvPr id="4" name="テキスト ボックス 3"/>
          <p:cNvSpPr txBox="1"/>
          <p:nvPr/>
        </p:nvSpPr>
        <p:spPr>
          <a:xfrm>
            <a:off x="-192049" y="2934301"/>
            <a:ext cx="9144000" cy="923330"/>
          </a:xfrm>
          <a:prstGeom prst="rect">
            <a:avLst/>
          </a:prstGeom>
          <a:noFill/>
          <a:effectLst>
            <a:glow rad="228600">
              <a:schemeClr val="accent4">
                <a:satMod val="175000"/>
                <a:alpha val="40000"/>
              </a:schemeClr>
            </a:glow>
          </a:effectLst>
        </p:spPr>
        <p:txBody>
          <a:bodyPr wrap="square" rtlCol="0">
            <a:spAutoFit/>
          </a:bodyPr>
          <a:lstStyle/>
          <a:p>
            <a:pPr algn="ctr"/>
            <a:r>
              <a:rPr lang="ja-JP" altLang="en-US" sz="5400" b="1" dirty="0">
                <a:solidFill>
                  <a:schemeClr val="bg1"/>
                </a:solidFill>
                <a:latin typeface="+mj-lt"/>
                <a:ea typeface="游ゴシック" panose="020B0400000000000000" pitchFamily="50" charset="-128"/>
              </a:rPr>
              <a:t>１．</a:t>
            </a:r>
            <a:r>
              <a:rPr lang="ja-JP" altLang="en-US" sz="5400" b="1" dirty="0">
                <a:solidFill>
                  <a:schemeClr val="bg1"/>
                </a:solidFill>
                <a:latin typeface="游ゴシック" panose="020B0400000000000000" pitchFamily="50" charset="-128"/>
                <a:ea typeface="游ゴシック" panose="020B0400000000000000" pitchFamily="50" charset="-128"/>
              </a:rPr>
              <a:t>弟子をめぐる争い</a:t>
            </a:r>
            <a:endParaRPr lang="ja-JP" altLang="en-US" sz="5400" b="1" dirty="0">
              <a:solidFill>
                <a:schemeClr val="bg1"/>
              </a:solidFill>
              <a:latin typeface="+mj-lt"/>
              <a:ea typeface="游ゴシック" panose="020B0400000000000000" pitchFamily="50" charset="-128"/>
            </a:endParaRPr>
          </a:p>
        </p:txBody>
      </p:sp>
    </p:spTree>
    <p:extLst>
      <p:ext uri="{BB962C8B-B14F-4D97-AF65-F5344CB8AC3E}">
        <p14:creationId xmlns:p14="http://schemas.microsoft.com/office/powerpoint/2010/main" val="3129782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71108" y="292099"/>
            <a:ext cx="3139321" cy="6302145"/>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如来よりたまはりたる信心を、わがものが</a:t>
            </a:r>
            <a:r>
              <a:rPr lang="ja-JP" altLang="en-US" sz="4800" b="1" dirty="0" err="1">
                <a:solidFill>
                  <a:prstClr val="black"/>
                </a:solidFill>
                <a:latin typeface="游ゴシック" panose="020B0400000000000000" pitchFamily="50" charset="-128"/>
                <a:ea typeface="游ゴシック" panose="020B0400000000000000" pitchFamily="50" charset="-128"/>
              </a:rPr>
              <a:t>ほに</a:t>
            </a:r>
            <a:r>
              <a:rPr lang="ja-JP" altLang="en-US" sz="4800" b="1" dirty="0">
                <a:solidFill>
                  <a:prstClr val="black"/>
                </a:solidFill>
                <a:latin typeface="游ゴシック" panose="020B0400000000000000" pitchFamily="50" charset="-128"/>
                <a:ea typeface="游ゴシック" panose="020B0400000000000000" pitchFamily="50" charset="-128"/>
              </a:rPr>
              <a:t>、とりかへさんと申すに</a:t>
            </a:r>
            <a:r>
              <a:rPr lang="ja-JP" altLang="en-US" sz="4800" b="1" dirty="0" err="1">
                <a:solidFill>
                  <a:prstClr val="black"/>
                </a:solidFill>
                <a:latin typeface="游ゴシック" panose="020B0400000000000000" pitchFamily="50" charset="-128"/>
                <a:ea typeface="游ゴシック" panose="020B0400000000000000" pitchFamily="50" charset="-128"/>
              </a:rPr>
              <a:t>や</a:t>
            </a:r>
            <a:r>
              <a:rPr lang="ja-JP" altLang="en-US" sz="4800" b="1" dirty="0">
                <a:solidFill>
                  <a:prstClr val="black"/>
                </a:solidFill>
                <a:latin typeface="游ゴシック" panose="020B0400000000000000" pitchFamily="50" charset="-128"/>
                <a:ea typeface="游ゴシック" panose="020B0400000000000000" pitchFamily="50" charset="-128"/>
              </a:rPr>
              <a:t>。</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1820518" y="292099"/>
            <a:ext cx="3877985" cy="6302145"/>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如来からいただいた信心を、まるで自分が与えたものであるかのように、取り返そうとでもいうのでしょうか。</a:t>
            </a:r>
          </a:p>
        </p:txBody>
      </p:sp>
    </p:spTree>
    <p:custDataLst>
      <p:tags r:id="rId1"/>
    </p:custDataLst>
    <p:extLst>
      <p:ext uri="{BB962C8B-B14F-4D97-AF65-F5344CB8AC3E}">
        <p14:creationId xmlns:p14="http://schemas.microsoft.com/office/powerpoint/2010/main" val="402931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362950" y="174051"/>
            <a:ext cx="1661993" cy="6380844"/>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かへすがへすもある</a:t>
            </a:r>
            <a:r>
              <a:rPr lang="ja-JP" altLang="en-US" sz="4800" b="1" dirty="0" err="1">
                <a:solidFill>
                  <a:prstClr val="black"/>
                </a:solidFill>
                <a:latin typeface="游ゴシック" panose="020B0400000000000000" pitchFamily="50" charset="-128"/>
                <a:ea typeface="游ゴシック" panose="020B0400000000000000" pitchFamily="50" charset="-128"/>
              </a:rPr>
              <a:t>べ</a:t>
            </a:r>
            <a:r>
              <a:rPr lang="ja-JP" altLang="en-US" sz="4800" b="1" dirty="0">
                <a:solidFill>
                  <a:prstClr val="black"/>
                </a:solidFill>
                <a:latin typeface="游ゴシック" panose="020B0400000000000000" pitchFamily="50" charset="-128"/>
                <a:ea typeface="游ゴシック" panose="020B0400000000000000" pitchFamily="50" charset="-128"/>
              </a:rPr>
              <a:t>からざることなり。</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4778301" y="174051"/>
            <a:ext cx="2400657" cy="6380844"/>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そのようなことは、決してあってはならないことです。</a:t>
            </a:r>
          </a:p>
        </p:txBody>
      </p:sp>
    </p:spTree>
    <p:custDataLst>
      <p:tags r:id="rId1"/>
    </p:custDataLst>
    <p:extLst>
      <p:ext uri="{BB962C8B-B14F-4D97-AF65-F5344CB8AC3E}">
        <p14:creationId xmlns:p14="http://schemas.microsoft.com/office/powerpoint/2010/main" val="17969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6174" y="691920"/>
            <a:ext cx="9923979" cy="1938992"/>
          </a:xfrm>
          <a:prstGeom prst="rect">
            <a:avLst/>
          </a:prstGeom>
        </p:spPr>
        <p:txBody>
          <a:bodyPr wrap="square">
            <a:spAutoFit/>
          </a:bodyPr>
          <a:lstStyle/>
          <a:p>
            <a:pPr lvl="0" algn="ctr"/>
            <a:r>
              <a:rPr lang="ja-JP" altLang="en-US" sz="6000" b="1" dirty="0">
                <a:latin typeface="游ゴシック" panose="020B0400000000000000" pitchFamily="50" charset="-128"/>
                <a:ea typeface="游ゴシック" panose="020B0400000000000000" pitchFamily="50" charset="-128"/>
              </a:rPr>
              <a:t> 他の師にしたがって</a:t>
            </a:r>
            <a:endParaRPr lang="en-US" altLang="ja-JP" sz="6000" b="1" dirty="0">
              <a:latin typeface="游ゴシック" panose="020B0400000000000000" pitchFamily="50" charset="-128"/>
              <a:ea typeface="游ゴシック" panose="020B0400000000000000" pitchFamily="50" charset="-128"/>
            </a:endParaRPr>
          </a:p>
          <a:p>
            <a:pPr lvl="0" algn="ctr"/>
            <a:r>
              <a:rPr lang="ja-JP" altLang="en-US" sz="6000" b="1" dirty="0">
                <a:latin typeface="游ゴシック" panose="020B0400000000000000" pitchFamily="50" charset="-128"/>
                <a:ea typeface="游ゴシック" panose="020B0400000000000000" pitchFamily="50" charset="-128"/>
              </a:rPr>
              <a:t>念仏すると往生できない</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277711" y="4327127"/>
            <a:ext cx="8576211" cy="2123658"/>
          </a:xfrm>
          <a:prstGeom prst="rect">
            <a:avLst/>
          </a:prstGeom>
        </p:spPr>
        <p:txBody>
          <a:bodyPr wrap="square">
            <a:spAutoFit/>
          </a:bodyPr>
          <a:lstStyle/>
          <a:p>
            <a:pPr lvl="0" algn="ctr"/>
            <a:r>
              <a:rPr lang="ja-JP" altLang="en-US" sz="6600" b="1" dirty="0">
                <a:solidFill>
                  <a:srgbClr val="FF0000"/>
                </a:solidFill>
                <a:latin typeface="游ゴシック" panose="020B0400000000000000" pitchFamily="50" charset="-128"/>
                <a:ea typeface="游ゴシック" panose="020B0400000000000000" pitchFamily="50" charset="-128"/>
              </a:rPr>
              <a:t>如来より</a:t>
            </a:r>
            <a:endParaRPr lang="en-US" altLang="ja-JP" sz="6600" b="1" dirty="0">
              <a:solidFill>
                <a:srgbClr val="FF0000"/>
              </a:solidFill>
              <a:latin typeface="游ゴシック" panose="020B0400000000000000" pitchFamily="50" charset="-128"/>
              <a:ea typeface="游ゴシック" panose="020B0400000000000000" pitchFamily="50" charset="-128"/>
            </a:endParaRPr>
          </a:p>
          <a:p>
            <a:pPr lvl="0" algn="ctr"/>
            <a:r>
              <a:rPr lang="ja-JP" altLang="en-US" sz="6600" b="1" dirty="0">
                <a:solidFill>
                  <a:srgbClr val="FF0000"/>
                </a:solidFill>
                <a:latin typeface="游ゴシック" panose="020B0400000000000000" pitchFamily="50" charset="-128"/>
                <a:ea typeface="游ゴシック" panose="020B0400000000000000" pitchFamily="50" charset="-128"/>
              </a:rPr>
              <a:t>たまはりたる信心</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0" y="2987934"/>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7" name="乗算記号 6"/>
          <p:cNvSpPr/>
          <p:nvPr/>
        </p:nvSpPr>
        <p:spPr>
          <a:xfrm>
            <a:off x="2682292" y="-135968"/>
            <a:ext cx="3534294" cy="3594767"/>
          </a:xfrm>
          <a:prstGeom prst="mathMultiply">
            <a:avLst>
              <a:gd name="adj1" fmla="val 8789"/>
            </a:avLst>
          </a:prstGeom>
          <a:solidFill>
            <a:srgbClr val="FF0000"/>
          </a:solid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242511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6" presetClass="emph" presetSubtype="0" repeatCount="indefinite" fill="hold" grpId="1" nodeType="withEffect">
                                  <p:stCondLst>
                                    <p:cond delay="0"/>
                                  </p:stCondLst>
                                  <p:endCondLst>
                                    <p:cond evt="onNext" delay="0">
                                      <p:tgtEl>
                                        <p:sldTgt/>
                                      </p:tgtEl>
                                    </p:cond>
                                  </p:end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2554" y="512401"/>
            <a:ext cx="9923979" cy="1938992"/>
          </a:xfrm>
          <a:prstGeom prst="rect">
            <a:avLst/>
          </a:prstGeom>
        </p:spPr>
        <p:txBody>
          <a:bodyPr wrap="square">
            <a:spAutoFit/>
          </a:bodyPr>
          <a:lstStyle/>
          <a:p>
            <a:pPr lvl="0" algn="ctr"/>
            <a:r>
              <a:rPr lang="ja-JP" altLang="en-US" sz="6000" b="1" dirty="0">
                <a:latin typeface="游ゴシック" panose="020B0400000000000000" pitchFamily="50" charset="-128"/>
                <a:ea typeface="游ゴシック" panose="020B0400000000000000" pitchFamily="50" charset="-128"/>
              </a:rPr>
              <a:t> 信心は師匠が</a:t>
            </a:r>
            <a:endParaRPr lang="en-US" altLang="ja-JP" sz="6000" b="1" dirty="0">
              <a:latin typeface="游ゴシック" panose="020B0400000000000000" pitchFamily="50" charset="-128"/>
              <a:ea typeface="游ゴシック" panose="020B0400000000000000" pitchFamily="50" charset="-128"/>
            </a:endParaRPr>
          </a:p>
          <a:p>
            <a:pPr lvl="0" algn="ctr"/>
            <a:r>
              <a:rPr lang="ja-JP" altLang="en-US" sz="6000" b="1" dirty="0">
                <a:latin typeface="游ゴシック" panose="020B0400000000000000" pitchFamily="50" charset="-128"/>
                <a:ea typeface="游ゴシック" panose="020B0400000000000000" pitchFamily="50" charset="-128"/>
              </a:rPr>
              <a:t>与えたものではない</a:t>
            </a:r>
            <a:endParaRPr lang="en-US" altLang="ja-JP" sz="6000" b="1" dirty="0">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0" y="2987934"/>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7" name="正方形/長方形 6"/>
          <p:cNvSpPr/>
          <p:nvPr/>
        </p:nvSpPr>
        <p:spPr>
          <a:xfrm>
            <a:off x="-512554" y="4506646"/>
            <a:ext cx="9923979" cy="1938992"/>
          </a:xfrm>
          <a:prstGeom prst="rect">
            <a:avLst/>
          </a:prstGeom>
        </p:spPr>
        <p:txBody>
          <a:bodyPr wrap="square">
            <a:spAutoFit/>
          </a:bodyPr>
          <a:lstStyle/>
          <a:p>
            <a:pPr lvl="0" algn="ctr"/>
            <a:r>
              <a:rPr lang="ja-JP" altLang="en-US" sz="6000" b="1" dirty="0">
                <a:latin typeface="游ゴシック" panose="020B0400000000000000" pitchFamily="50" charset="-128"/>
                <a:ea typeface="游ゴシック" panose="020B0400000000000000" pitchFamily="50" charset="-128"/>
              </a:rPr>
              <a:t> 師匠は弟子を専有物の</a:t>
            </a:r>
            <a:endParaRPr lang="en-US" altLang="ja-JP" sz="6000" b="1" dirty="0">
              <a:latin typeface="游ゴシック" panose="020B0400000000000000" pitchFamily="50" charset="-128"/>
              <a:ea typeface="游ゴシック" panose="020B0400000000000000" pitchFamily="50" charset="-128"/>
            </a:endParaRPr>
          </a:p>
          <a:p>
            <a:pPr lvl="0" algn="ctr"/>
            <a:r>
              <a:rPr lang="ja-JP" altLang="en-US" sz="6000" b="1" dirty="0">
                <a:latin typeface="游ゴシック" panose="020B0400000000000000" pitchFamily="50" charset="-128"/>
                <a:ea typeface="游ゴシック" panose="020B0400000000000000" pitchFamily="50" charset="-128"/>
              </a:rPr>
              <a:t>ように扱ってはならない</a:t>
            </a:r>
            <a:endParaRPr lang="en-US" altLang="ja-JP" sz="60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6413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6832"/>
            <a:ext cx="9144000" cy="3024336"/>
          </a:xfrm>
          <a:solidFill>
            <a:schemeClr val="tx1"/>
          </a:solidFill>
        </p:spPr>
        <p:txBody>
          <a:bodyPr>
            <a:normAutofit/>
          </a:bodyPr>
          <a:lstStyle/>
          <a:p>
            <a:r>
              <a:rPr lang="ja-JP" altLang="en-US" sz="5400" dirty="0">
                <a:ea typeface="游ゴシック" panose="020B0400000000000000" pitchFamily="50" charset="-128"/>
              </a:rPr>
              <a:t>  </a:t>
            </a:r>
            <a:r>
              <a:rPr lang="ja-JP" altLang="en-US" sz="5400" b="1" dirty="0">
                <a:solidFill>
                  <a:schemeClr val="bg1"/>
                </a:solidFill>
                <a:ea typeface="游ゴシック" panose="020B0400000000000000" pitchFamily="50" charset="-128"/>
              </a:rPr>
              <a:t>Ｑ：本願に誓われた</a:t>
            </a:r>
            <a:r>
              <a:rPr lang="en-US" altLang="ja-JP" sz="5400" b="1" dirty="0">
                <a:solidFill>
                  <a:schemeClr val="bg1"/>
                </a:solidFill>
                <a:ea typeface="游ゴシック" panose="020B0400000000000000" pitchFamily="50" charset="-128"/>
              </a:rPr>
              <a:t/>
            </a:r>
            <a:br>
              <a:rPr lang="en-US" altLang="ja-JP" sz="5400" b="1" dirty="0">
                <a:solidFill>
                  <a:schemeClr val="bg1"/>
                </a:solidFill>
                <a:ea typeface="游ゴシック" panose="020B0400000000000000" pitchFamily="50" charset="-128"/>
              </a:rPr>
            </a:br>
            <a:r>
              <a:rPr lang="en-US" altLang="ja-JP" sz="5400" b="1" dirty="0">
                <a:solidFill>
                  <a:schemeClr val="bg1"/>
                </a:solidFill>
                <a:ea typeface="游ゴシック" panose="020B0400000000000000" pitchFamily="50" charset="-128"/>
              </a:rPr>
              <a:t>    </a:t>
            </a:r>
            <a:r>
              <a:rPr lang="ja-JP" altLang="en-US" sz="5400" b="1" dirty="0">
                <a:solidFill>
                  <a:schemeClr val="bg1"/>
                </a:solidFill>
                <a:ea typeface="游ゴシック" panose="020B0400000000000000" pitchFamily="50" charset="-128"/>
              </a:rPr>
              <a:t>　信心と念仏の関係とは？</a:t>
            </a:r>
            <a:endParaRPr kumimoji="1" lang="ja-JP" altLang="en-US" sz="5400" b="1" dirty="0">
              <a:solidFill>
                <a:schemeClr val="bg1"/>
              </a:solidFill>
              <a:ea typeface="游ゴシック" panose="020B0400000000000000" pitchFamily="50" charset="-128"/>
            </a:endParaRPr>
          </a:p>
        </p:txBody>
      </p:sp>
    </p:spTree>
    <p:extLst>
      <p:ext uri="{BB962C8B-B14F-4D97-AF65-F5344CB8AC3E}">
        <p14:creationId xmlns:p14="http://schemas.microsoft.com/office/powerpoint/2010/main" val="416611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844650" y="62202"/>
            <a:ext cx="1144929" cy="7209454"/>
          </a:xfrm>
          <a:prstGeom prst="rect">
            <a:avLst/>
          </a:prstGeom>
          <a:noFill/>
        </p:spPr>
        <p:txBody>
          <a:bodyPr vert="eaVert" wrap="square" rtlCol="0">
            <a:spAutoFit/>
          </a:bodyPr>
          <a:lstStyle/>
          <a:p>
            <a:pPr>
              <a:lnSpc>
                <a:spcPct val="130000"/>
              </a:lnSpc>
            </a:pPr>
            <a:r>
              <a:rPr lang="ja-JP" altLang="en-US" sz="4800" b="1" dirty="0">
                <a:ea typeface="游ゴシック" panose="020B0400000000000000" pitchFamily="50" charset="-128"/>
              </a:rPr>
              <a:t>阿弥陀仏の</a:t>
            </a:r>
            <a:r>
              <a:rPr kumimoji="1" lang="ja-JP" altLang="en-US" sz="4800" b="1" dirty="0">
                <a:ea typeface="游ゴシック" panose="020B0400000000000000" pitchFamily="50" charset="-128"/>
              </a:rPr>
              <a:t>本願</a:t>
            </a:r>
            <a:r>
              <a:rPr kumimoji="1" lang="ja-JP" altLang="en-US" sz="3600" b="1" dirty="0">
                <a:ea typeface="游ゴシック" panose="020B0400000000000000" pitchFamily="50" charset="-128"/>
              </a:rPr>
              <a:t>（第十八願）</a:t>
            </a:r>
            <a:endParaRPr kumimoji="1" lang="en-US" altLang="ja-JP" sz="3600" b="1" dirty="0">
              <a:ea typeface="游ゴシック" panose="020B0400000000000000" pitchFamily="50" charset="-128"/>
            </a:endParaRPr>
          </a:p>
        </p:txBody>
      </p:sp>
      <p:sp>
        <p:nvSpPr>
          <p:cNvPr id="7" name="テキスト ボックス 6"/>
          <p:cNvSpPr txBox="1"/>
          <p:nvPr/>
        </p:nvSpPr>
        <p:spPr>
          <a:xfrm>
            <a:off x="99379" y="116632"/>
            <a:ext cx="7386638" cy="6552728"/>
          </a:xfrm>
          <a:prstGeom prst="rect">
            <a:avLst/>
          </a:prstGeom>
          <a:noFill/>
        </p:spPr>
        <p:txBody>
          <a:bodyPr vert="eaVert" wrap="square" rtlCol="0">
            <a:spAutoFit/>
          </a:bodyPr>
          <a:lstStyle/>
          <a:p>
            <a:pPr>
              <a:lnSpc>
                <a:spcPct val="130000"/>
              </a:lnSpc>
            </a:pPr>
            <a:r>
              <a:rPr lang="ja-JP" altLang="en-US" sz="4000" b="1" dirty="0">
                <a:ea typeface="游ゴシック" panose="020B0400000000000000" pitchFamily="50" charset="-128"/>
              </a:rPr>
              <a:t>わたしが仏になるとき、</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すべての人々が心から信じて、わたしの国に生れたいと願い、わずか十回でも念仏して、</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もし生れることができないようなら、</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わたしは決してさとりを開きません。</a:t>
            </a:r>
            <a:endParaRPr kumimoji="1" lang="ja-JP" altLang="en-US" sz="4000" b="1" dirty="0">
              <a:ea typeface="游ゴシック" panose="020B0400000000000000" pitchFamily="50" charset="-128"/>
            </a:endParaRPr>
          </a:p>
        </p:txBody>
      </p:sp>
    </p:spTree>
    <p:extLst>
      <p:ext uri="{BB962C8B-B14F-4D97-AF65-F5344CB8AC3E}">
        <p14:creationId xmlns:p14="http://schemas.microsoft.com/office/powerpoint/2010/main" val="4218389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9379" y="116632"/>
            <a:ext cx="7386638" cy="6552728"/>
          </a:xfrm>
          <a:prstGeom prst="rect">
            <a:avLst/>
          </a:prstGeom>
          <a:noFill/>
        </p:spPr>
        <p:txBody>
          <a:bodyPr vert="eaVert" wrap="square" rtlCol="0">
            <a:spAutoFit/>
          </a:bodyPr>
          <a:lstStyle/>
          <a:p>
            <a:pPr>
              <a:lnSpc>
                <a:spcPct val="130000"/>
              </a:lnSpc>
            </a:pPr>
            <a:r>
              <a:rPr lang="ja-JP" altLang="en-US" sz="4000" b="1" dirty="0">
                <a:ea typeface="游ゴシック" panose="020B0400000000000000" pitchFamily="50" charset="-128"/>
              </a:rPr>
              <a:t>わたしが仏になるとき、</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すべての人々が</a:t>
            </a:r>
            <a:r>
              <a:rPr lang="ja-JP" altLang="en-US" sz="4000" b="1" dirty="0">
                <a:solidFill>
                  <a:srgbClr val="0070C0"/>
                </a:solidFill>
                <a:ea typeface="游ゴシック" panose="020B0400000000000000" pitchFamily="50" charset="-128"/>
              </a:rPr>
              <a:t>心から信じて、わたしの国に生れたいと願い、</a:t>
            </a:r>
            <a:r>
              <a:rPr lang="ja-JP" altLang="en-US" sz="4000" b="1" dirty="0">
                <a:solidFill>
                  <a:srgbClr val="FF0000"/>
                </a:solidFill>
                <a:ea typeface="游ゴシック" panose="020B0400000000000000" pitchFamily="50" charset="-128"/>
              </a:rPr>
              <a:t>わずか十回でも念仏して、</a:t>
            </a:r>
            <a:endParaRPr lang="en-US" altLang="ja-JP" sz="4000" b="1" dirty="0">
              <a:solidFill>
                <a:srgbClr val="FF0000"/>
              </a:solidFill>
              <a:ea typeface="游ゴシック" panose="020B0400000000000000" pitchFamily="50" charset="-128"/>
            </a:endParaRPr>
          </a:p>
          <a:p>
            <a:pPr>
              <a:lnSpc>
                <a:spcPct val="130000"/>
              </a:lnSpc>
            </a:pPr>
            <a:r>
              <a:rPr lang="ja-JP" altLang="en-US" sz="4000" b="1" dirty="0">
                <a:solidFill>
                  <a:srgbClr val="00B050"/>
                </a:solidFill>
                <a:ea typeface="游ゴシック" panose="020B0400000000000000" pitchFamily="50" charset="-128"/>
              </a:rPr>
              <a:t>もし生れることができないようなら、</a:t>
            </a:r>
            <a:endParaRPr lang="en-US" altLang="ja-JP" sz="4000" b="1" dirty="0">
              <a:solidFill>
                <a:srgbClr val="00B050"/>
              </a:solidFill>
              <a:ea typeface="游ゴシック" panose="020B0400000000000000" pitchFamily="50" charset="-128"/>
            </a:endParaRPr>
          </a:p>
          <a:p>
            <a:pPr>
              <a:lnSpc>
                <a:spcPct val="130000"/>
              </a:lnSpc>
            </a:pPr>
            <a:r>
              <a:rPr lang="ja-JP" altLang="en-US" sz="4000" b="1" dirty="0">
                <a:ea typeface="游ゴシック" panose="020B0400000000000000" pitchFamily="50" charset="-128"/>
              </a:rPr>
              <a:t>わたしは決してさとりを開きません。</a:t>
            </a:r>
            <a:endParaRPr kumimoji="1" lang="ja-JP" altLang="en-US" sz="4000" b="1" dirty="0">
              <a:ea typeface="游ゴシック" panose="020B0400000000000000" pitchFamily="50" charset="-128"/>
            </a:endParaRPr>
          </a:p>
        </p:txBody>
      </p:sp>
      <p:sp>
        <p:nvSpPr>
          <p:cNvPr id="56" name="テキスト ボックス 55">
            <a:extLst>
              <a:ext uri="{FF2B5EF4-FFF2-40B4-BE49-F238E27FC236}">
                <a16:creationId xmlns:a16="http://schemas.microsoft.com/office/drawing/2014/main" id="{328FE080-7AF0-22EC-0B4F-4EB8280EF60B}"/>
              </a:ext>
            </a:extLst>
          </p:cNvPr>
          <p:cNvSpPr txBox="1"/>
          <p:nvPr/>
        </p:nvSpPr>
        <p:spPr>
          <a:xfrm>
            <a:off x="7844650" y="62202"/>
            <a:ext cx="1144929" cy="7209454"/>
          </a:xfrm>
          <a:prstGeom prst="rect">
            <a:avLst/>
          </a:prstGeom>
          <a:noFill/>
        </p:spPr>
        <p:txBody>
          <a:bodyPr vert="eaVert" wrap="square" rtlCol="0">
            <a:spAutoFit/>
          </a:bodyPr>
          <a:lstStyle/>
          <a:p>
            <a:pPr>
              <a:lnSpc>
                <a:spcPct val="130000"/>
              </a:lnSpc>
            </a:pPr>
            <a:r>
              <a:rPr lang="ja-JP" altLang="en-US" sz="4800" b="1" dirty="0">
                <a:ea typeface="游ゴシック" panose="020B0400000000000000" pitchFamily="50" charset="-128"/>
              </a:rPr>
              <a:t>阿弥陀仏の</a:t>
            </a:r>
            <a:r>
              <a:rPr kumimoji="1" lang="ja-JP" altLang="en-US" sz="4800" b="1" dirty="0">
                <a:ea typeface="游ゴシック" panose="020B0400000000000000" pitchFamily="50" charset="-128"/>
              </a:rPr>
              <a:t>本願</a:t>
            </a:r>
            <a:r>
              <a:rPr kumimoji="1" lang="ja-JP" altLang="en-US" sz="3600" b="1" dirty="0">
                <a:ea typeface="游ゴシック" panose="020B0400000000000000" pitchFamily="50" charset="-128"/>
              </a:rPr>
              <a:t>（第十八願）</a:t>
            </a:r>
            <a:endParaRPr kumimoji="1" lang="en-US" altLang="ja-JP" sz="3600" b="1" dirty="0">
              <a:ea typeface="游ゴシック" panose="020B0400000000000000" pitchFamily="50" charset="-128"/>
            </a:endParaRPr>
          </a:p>
        </p:txBody>
      </p:sp>
    </p:spTree>
    <p:extLst>
      <p:ext uri="{BB962C8B-B14F-4D97-AF65-F5344CB8AC3E}">
        <p14:creationId xmlns:p14="http://schemas.microsoft.com/office/powerpoint/2010/main" val="1472649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43117" y="0"/>
            <a:ext cx="6746462" cy="7173686"/>
          </a:xfrm>
          <a:prstGeom prst="rect">
            <a:avLst/>
          </a:prstGeom>
          <a:noFill/>
        </p:spPr>
        <p:txBody>
          <a:bodyPr vert="eaVert" wrap="square" rtlCol="0">
            <a:spAutoFit/>
          </a:bodyPr>
          <a:lstStyle/>
          <a:p>
            <a:pPr>
              <a:lnSpc>
                <a:spcPct val="130000"/>
              </a:lnSpc>
            </a:pPr>
            <a:r>
              <a:rPr lang="ja-JP" altLang="en-US" sz="4800" b="1" dirty="0">
                <a:ea typeface="游ゴシック" panose="020B0400000000000000" pitchFamily="50" charset="-128"/>
              </a:rPr>
              <a:t>阿弥陀仏の本願</a:t>
            </a:r>
            <a:r>
              <a:rPr lang="ja-JP" altLang="en-US" sz="3600" b="1" dirty="0">
                <a:ea typeface="游ゴシック" panose="020B0400000000000000" pitchFamily="50" charset="-128"/>
              </a:rPr>
              <a:t>（第十八願）</a:t>
            </a:r>
            <a:endParaRPr kumimoji="1" lang="en-US" altLang="ja-JP" sz="36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endParaRPr kumimoji="1" lang="en-US" altLang="ja-JP" sz="2000" b="1" dirty="0">
              <a:ea typeface="游ゴシック" panose="020B0400000000000000" pitchFamily="50" charset="-128"/>
            </a:endParaRPr>
          </a:p>
          <a:p>
            <a:pPr>
              <a:lnSpc>
                <a:spcPct val="130000"/>
              </a:lnSpc>
            </a:pPr>
            <a:r>
              <a:rPr kumimoji="1" lang="ja-JP" altLang="en-US" sz="4800" b="1" dirty="0">
                <a:ea typeface="游ゴシック" panose="020B0400000000000000" pitchFamily="50" charset="-128"/>
              </a:rPr>
              <a:t>　人々を</a:t>
            </a:r>
            <a:endParaRPr kumimoji="1" lang="en-US" altLang="ja-JP" sz="4800" b="1" dirty="0">
              <a:ea typeface="游ゴシック" panose="020B0400000000000000" pitchFamily="50" charset="-128"/>
            </a:endParaRPr>
          </a:p>
          <a:p>
            <a:pPr>
              <a:lnSpc>
                <a:spcPct val="130000"/>
              </a:lnSpc>
            </a:pPr>
            <a:r>
              <a:rPr lang="ja-JP" altLang="en-US" sz="4800" b="1" dirty="0">
                <a:solidFill>
                  <a:srgbClr val="0070C0"/>
                </a:solidFill>
                <a:ea typeface="游ゴシック" panose="020B0400000000000000" pitchFamily="50" charset="-128"/>
              </a:rPr>
              <a:t>　信じさせ</a:t>
            </a:r>
            <a:endParaRPr lang="en-US" altLang="ja-JP" sz="4800" b="1" dirty="0">
              <a:solidFill>
                <a:srgbClr val="0070C0"/>
              </a:solidFill>
              <a:ea typeface="游ゴシック" panose="020B0400000000000000" pitchFamily="50" charset="-128"/>
            </a:endParaRPr>
          </a:p>
          <a:p>
            <a:pPr>
              <a:lnSpc>
                <a:spcPct val="130000"/>
              </a:lnSpc>
            </a:pPr>
            <a:r>
              <a:rPr kumimoji="1" lang="ja-JP" altLang="en-US" sz="4800" b="1" dirty="0">
                <a:solidFill>
                  <a:srgbClr val="FF0000"/>
                </a:solidFill>
                <a:ea typeface="游ゴシック" panose="020B0400000000000000" pitchFamily="50" charset="-128"/>
              </a:rPr>
              <a:t>　念仏させて</a:t>
            </a:r>
            <a:endParaRPr kumimoji="1" lang="en-US" altLang="ja-JP" sz="4800" b="1" dirty="0">
              <a:solidFill>
                <a:srgbClr val="FF0000"/>
              </a:solidFill>
              <a:ea typeface="游ゴシック" panose="020B0400000000000000" pitchFamily="50" charset="-128"/>
            </a:endParaRPr>
          </a:p>
          <a:p>
            <a:pPr>
              <a:lnSpc>
                <a:spcPct val="130000"/>
              </a:lnSpc>
            </a:pPr>
            <a:r>
              <a:rPr lang="ja-JP" altLang="en-US" sz="4800" b="1" dirty="0">
                <a:solidFill>
                  <a:srgbClr val="00B050"/>
                </a:solidFill>
                <a:ea typeface="游ゴシック" panose="020B0400000000000000" pitchFamily="50" charset="-128"/>
              </a:rPr>
              <a:t>　必ず浄土に往生させる</a:t>
            </a:r>
            <a:endParaRPr lang="en-US" altLang="ja-JP" sz="4800" b="1" dirty="0">
              <a:solidFill>
                <a:srgbClr val="00B050"/>
              </a:solidFill>
              <a:ea typeface="游ゴシック" panose="020B0400000000000000" pitchFamily="50" charset="-128"/>
            </a:endParaRPr>
          </a:p>
          <a:p>
            <a:pPr>
              <a:lnSpc>
                <a:spcPct val="130000"/>
              </a:lnSpc>
            </a:pPr>
            <a:r>
              <a:rPr kumimoji="1" lang="ja-JP" altLang="en-US" sz="4800" b="1" dirty="0">
                <a:ea typeface="游ゴシック" panose="020B0400000000000000" pitchFamily="50" charset="-128"/>
              </a:rPr>
              <a:t>　という願い</a:t>
            </a:r>
          </a:p>
        </p:txBody>
      </p:sp>
    </p:spTree>
    <p:custDataLst>
      <p:tags r:id="rId1"/>
    </p:custDataLst>
    <p:extLst>
      <p:ext uri="{BB962C8B-B14F-4D97-AF65-F5344CB8AC3E}">
        <p14:creationId xmlns:p14="http://schemas.microsoft.com/office/powerpoint/2010/main" val="55292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000"/>
                                        <p:tgtEl>
                                          <p:spTgt spid="6">
                                            <p:txEl>
                                              <p:pRg st="6" end="6"/>
                                            </p:txEl>
                                          </p:spTgt>
                                        </p:tgtEl>
                                      </p:cBhvr>
                                    </p:animEffect>
                                    <p:anim calcmode="lin" valueType="num">
                                      <p:cBhvr>
                                        <p:cTn id="2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1000"/>
                                        <p:tgtEl>
                                          <p:spTgt spid="6">
                                            <p:txEl>
                                              <p:pRg st="7" end="7"/>
                                            </p:txEl>
                                          </p:spTgt>
                                        </p:tgtEl>
                                      </p:cBhvr>
                                    </p:animEffect>
                                    <p:anim calcmode="lin" valueType="num">
                                      <p:cBhvr>
                                        <p:cTn id="2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35245" y="1051575"/>
            <a:ext cx="6647974" cy="1200329"/>
          </a:xfrm>
          <a:prstGeom prst="rect">
            <a:avLst/>
          </a:prstGeom>
          <a:noFill/>
        </p:spPr>
        <p:txBody>
          <a:bodyPr wrap="none" rtlCol="0">
            <a:spAutoFit/>
          </a:bodyPr>
          <a:lstStyle/>
          <a:p>
            <a:r>
              <a:rPr kumimoji="1" lang="ja-JP" altLang="en-US" sz="7200" b="1" dirty="0">
                <a:ea typeface="游ゴシック" panose="020B0400000000000000" pitchFamily="50" charset="-128"/>
              </a:rPr>
              <a:t>阿弥陀仏の本願</a:t>
            </a:r>
          </a:p>
        </p:txBody>
      </p:sp>
      <p:sp>
        <p:nvSpPr>
          <p:cNvPr id="7" name="テキスト ボックス 6"/>
          <p:cNvSpPr txBox="1"/>
          <p:nvPr/>
        </p:nvSpPr>
        <p:spPr>
          <a:xfrm>
            <a:off x="2556057" y="4559331"/>
            <a:ext cx="4031873" cy="1631216"/>
          </a:xfrm>
          <a:prstGeom prst="rect">
            <a:avLst/>
          </a:prstGeom>
          <a:noFill/>
        </p:spPr>
        <p:txBody>
          <a:bodyPr wrap="none" rtlCol="0">
            <a:spAutoFit/>
          </a:bodyPr>
          <a:lstStyle/>
          <a:p>
            <a:r>
              <a:rPr kumimoji="1" lang="ja-JP" altLang="en-US" sz="10000" b="1" dirty="0">
                <a:solidFill>
                  <a:srgbClr val="7030A0"/>
                </a:solidFill>
                <a:ea typeface="游ゴシック" panose="020B0400000000000000" pitchFamily="50" charset="-128"/>
              </a:rPr>
              <a:t>名　号</a:t>
            </a:r>
          </a:p>
        </p:txBody>
      </p:sp>
      <p:sp>
        <p:nvSpPr>
          <p:cNvPr id="6" name="右矢印 5"/>
          <p:cNvSpPr/>
          <p:nvPr/>
        </p:nvSpPr>
        <p:spPr>
          <a:xfrm rot="5400000">
            <a:off x="4066072" y="2914532"/>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273910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328889" y="478971"/>
            <a:ext cx="2785624" cy="1323439"/>
          </a:xfrm>
          <a:prstGeom prst="rect">
            <a:avLst/>
          </a:prstGeom>
          <a:solidFill>
            <a:schemeClr val="bg1"/>
          </a:solidFill>
          <a:effectLst>
            <a:softEdge rad="63500"/>
          </a:effectLst>
        </p:spPr>
        <p:txBody>
          <a:bodyPr vert="horz" wrap="square" rtlCol="0">
            <a:spAutoFit/>
          </a:bodyPr>
          <a:lstStyle/>
          <a:p>
            <a:pPr algn="ctr"/>
            <a:r>
              <a:rPr lang="ja-JP" altLang="en-US" sz="8000" b="1" dirty="0">
                <a:solidFill>
                  <a:srgbClr val="7030A0"/>
                </a:solidFill>
                <a:latin typeface="游ゴシック" panose="020B0400000000000000" pitchFamily="50" charset="-128"/>
                <a:ea typeface="游ゴシック" panose="020B0400000000000000" pitchFamily="50" charset="-128"/>
              </a:rPr>
              <a:t>名号</a:t>
            </a:r>
            <a:r>
              <a:rPr lang="ja-JP" altLang="en-US" sz="5400" b="1" dirty="0">
                <a:solidFill>
                  <a:prstClr val="black"/>
                </a:solidFill>
                <a:ea typeface="游ゴシック" panose="020B0400000000000000" pitchFamily="50" charset="-128"/>
              </a:rPr>
              <a:t>　</a:t>
            </a:r>
            <a:r>
              <a:rPr lang="ja-JP" altLang="en-US" sz="2800" b="1" dirty="0">
                <a:solidFill>
                  <a:prstClr val="black"/>
                </a:solidFill>
                <a:ea typeface="游ゴシック" panose="020B0400000000000000" pitchFamily="50" charset="-128"/>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3349173" y="2364759"/>
            <a:ext cx="6211973" cy="3416320"/>
          </a:xfrm>
          <a:prstGeom prst="rect">
            <a:avLst/>
          </a:prstGeom>
        </p:spPr>
        <p:txBody>
          <a:bodyPr vert="horz" wrap="square">
            <a:spAutoFit/>
          </a:bodyPr>
          <a:lstStyle/>
          <a:p>
            <a:r>
              <a:rPr lang="ja-JP" altLang="en-US" sz="5400" b="1" dirty="0">
                <a:latin typeface="游ゴシック" panose="020B0400000000000000" pitchFamily="50" charset="-128"/>
                <a:ea typeface="游ゴシック" panose="020B0400000000000000" pitchFamily="50" charset="-128"/>
              </a:rPr>
              <a:t>私が浄土に往生し成仏するために必要な功徳がすべて込められている</a:t>
            </a:r>
          </a:p>
        </p:txBody>
      </p:sp>
      <p:sp>
        <p:nvSpPr>
          <p:cNvPr id="65" name="テキスト ボックス 64">
            <a:extLst>
              <a:ext uri="{FF2B5EF4-FFF2-40B4-BE49-F238E27FC236}">
                <a16:creationId xmlns:a16="http://schemas.microsoft.com/office/drawing/2014/main" id="{A6D742D2-FD5C-5041-A9D5-731A305CAB25}"/>
              </a:ext>
            </a:extLst>
          </p:cNvPr>
          <p:cNvSpPr txBox="1"/>
          <p:nvPr/>
        </p:nvSpPr>
        <p:spPr>
          <a:xfrm>
            <a:off x="1755347" y="317478"/>
            <a:ext cx="1292662" cy="6052457"/>
          </a:xfrm>
          <a:prstGeom prst="rect">
            <a:avLst/>
          </a:prstGeom>
          <a:solidFill>
            <a:schemeClr val="accent1">
              <a:lumMod val="40000"/>
              <a:lumOff val="60000"/>
            </a:schemeClr>
          </a:solidFill>
          <a:effectLst>
            <a:glow rad="228600">
              <a:schemeClr val="accent5">
                <a:satMod val="175000"/>
                <a:alpha val="40000"/>
              </a:schemeClr>
            </a:glow>
          </a:effectLst>
        </p:spPr>
        <p:txBody>
          <a:bodyPr vert="eaVert" wrap="square" rtlCol="0">
            <a:spAutoFit/>
          </a:bodyPr>
          <a:lstStyle/>
          <a:p>
            <a:r>
              <a:rPr kumimoji="1" lang="ja-JP" altLang="en-US" sz="7200" b="1" dirty="0">
                <a:latin typeface="游ゴシック" panose="020B0400000000000000" pitchFamily="50" charset="-128"/>
                <a:ea typeface="游ゴシック" panose="020B0400000000000000" pitchFamily="50" charset="-128"/>
              </a:rPr>
              <a:t>南無阿弥陀仏</a:t>
            </a:r>
          </a:p>
        </p:txBody>
      </p:sp>
    </p:spTree>
    <p:custDataLst>
      <p:tags r:id="rId1"/>
    </p:custDataLst>
    <p:extLst>
      <p:ext uri="{BB962C8B-B14F-4D97-AF65-F5344CB8AC3E}">
        <p14:creationId xmlns:p14="http://schemas.microsoft.com/office/powerpoint/2010/main" val="146172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46958" y="270329"/>
            <a:ext cx="3877985" cy="6345688"/>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専修念仏のともが</a:t>
            </a:r>
            <a:r>
              <a:rPr lang="ja-JP" altLang="en-US" sz="4800" b="1" dirty="0" err="1">
                <a:solidFill>
                  <a:prstClr val="black"/>
                </a:solidFill>
                <a:latin typeface="游ゴシック" panose="020B0400000000000000" pitchFamily="50" charset="-128"/>
                <a:ea typeface="游ゴシック" panose="020B0400000000000000" pitchFamily="50" charset="-128"/>
              </a:rPr>
              <a:t>らの</a:t>
            </a:r>
            <a:r>
              <a:rPr lang="ja-JP" altLang="en-US" sz="4800" b="1" dirty="0">
                <a:solidFill>
                  <a:prstClr val="black"/>
                </a:solidFill>
                <a:latin typeface="游ゴシック" panose="020B0400000000000000" pitchFamily="50" charset="-128"/>
                <a:ea typeface="游ゴシック" panose="020B0400000000000000" pitchFamily="50" charset="-128"/>
              </a:rPr>
              <a:t>、わが弟子、ひとの弟子といふ相論の候ふらんこと、もつてのほかの子細なり。</a:t>
            </a:r>
            <a:r>
              <a:rPr lang="ja-JP" altLang="en-US" sz="2800" b="1" dirty="0">
                <a:solidFill>
                  <a:prstClr val="black"/>
                </a:solidFill>
                <a:latin typeface="游ゴシック" panose="020B0400000000000000" pitchFamily="50" charset="-128"/>
                <a:ea typeface="游ゴシック" panose="020B0400000000000000" pitchFamily="50" charset="-128"/>
              </a:rPr>
              <a:t> </a:t>
            </a:r>
            <a:r>
              <a:rPr lang="ja-JP" altLang="en-US" sz="2800" b="1" dirty="0">
                <a:solidFill>
                  <a:prstClr val="black"/>
                </a:solidFill>
                <a:ea typeface="游ゴシック" panose="020B0400000000000000" pitchFamily="50" charset="-128"/>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375551" y="270330"/>
            <a:ext cx="4616648" cy="6345688"/>
          </a:xfrm>
          <a:prstGeom prst="rect">
            <a:avLst/>
          </a:prstGeom>
          <a:no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同じ念仏の道を歩む人</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々の中で、自分の弟子だ、他の人の弟子だといういい争いがあるようですが、それはもってのほかのことです。</a:t>
            </a:r>
            <a:r>
              <a:rPr lang="ja-JP" altLang="en-US" sz="2800" b="1" dirty="0">
                <a:solidFill>
                  <a:prstClr val="black"/>
                </a:solidFill>
                <a:ea typeface="游ゴシック" panose="020B0400000000000000" pitchFamily="50" charset="-128"/>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09263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328889" y="478971"/>
            <a:ext cx="2785624" cy="1323439"/>
          </a:xfrm>
          <a:prstGeom prst="rect">
            <a:avLst/>
          </a:prstGeom>
          <a:solidFill>
            <a:schemeClr val="bg1"/>
          </a:solidFill>
          <a:effectLst>
            <a:softEdge rad="63500"/>
          </a:effectLst>
        </p:spPr>
        <p:txBody>
          <a:bodyPr vert="horz" wrap="square" rtlCol="0">
            <a:spAutoFit/>
          </a:bodyPr>
          <a:lstStyle/>
          <a:p>
            <a:pPr algn="ctr"/>
            <a:r>
              <a:rPr lang="ja-JP" altLang="en-US" sz="8000" b="1" dirty="0">
                <a:solidFill>
                  <a:srgbClr val="7030A0"/>
                </a:solidFill>
                <a:latin typeface="游ゴシック" panose="020B0400000000000000" pitchFamily="50" charset="-128"/>
                <a:ea typeface="游ゴシック" panose="020B0400000000000000" pitchFamily="50" charset="-128"/>
              </a:rPr>
              <a:t>名号</a:t>
            </a:r>
            <a:r>
              <a:rPr lang="ja-JP" altLang="en-US" sz="5400" b="1" dirty="0">
                <a:solidFill>
                  <a:prstClr val="black"/>
                </a:solidFill>
                <a:ea typeface="游ゴシック" panose="020B0400000000000000" pitchFamily="50" charset="-128"/>
              </a:rPr>
              <a:t>　</a:t>
            </a:r>
            <a:r>
              <a:rPr lang="ja-JP" altLang="en-US" sz="2800" b="1" dirty="0">
                <a:solidFill>
                  <a:prstClr val="black"/>
                </a:solidFill>
                <a:ea typeface="游ゴシック" panose="020B0400000000000000" pitchFamily="50" charset="-128"/>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3349173" y="2364759"/>
            <a:ext cx="6211973" cy="3416320"/>
          </a:xfrm>
          <a:prstGeom prst="rect">
            <a:avLst/>
          </a:prstGeom>
        </p:spPr>
        <p:txBody>
          <a:bodyPr vert="horz" wrap="square">
            <a:spAutoFit/>
          </a:bodyPr>
          <a:lstStyle/>
          <a:p>
            <a:r>
              <a:rPr lang="ja-JP" altLang="en-US" sz="5400" b="1" dirty="0">
                <a:latin typeface="游ゴシック" panose="020B0400000000000000" pitchFamily="50" charset="-128"/>
                <a:ea typeface="游ゴシック" panose="020B0400000000000000" pitchFamily="50" charset="-128"/>
              </a:rPr>
              <a:t>私が浄土に往生し成仏するために必要な功徳がすべて込められている</a:t>
            </a:r>
          </a:p>
        </p:txBody>
      </p:sp>
      <p:sp>
        <p:nvSpPr>
          <p:cNvPr id="65" name="テキスト ボックス 64">
            <a:extLst>
              <a:ext uri="{FF2B5EF4-FFF2-40B4-BE49-F238E27FC236}">
                <a16:creationId xmlns:a16="http://schemas.microsoft.com/office/drawing/2014/main" id="{A6D742D2-FD5C-5041-A9D5-731A305CAB25}"/>
              </a:ext>
            </a:extLst>
          </p:cNvPr>
          <p:cNvSpPr txBox="1"/>
          <p:nvPr/>
        </p:nvSpPr>
        <p:spPr>
          <a:xfrm>
            <a:off x="1755347" y="317478"/>
            <a:ext cx="1292662" cy="6052457"/>
          </a:xfrm>
          <a:prstGeom prst="rect">
            <a:avLst/>
          </a:prstGeom>
          <a:solidFill>
            <a:schemeClr val="accent1">
              <a:lumMod val="40000"/>
              <a:lumOff val="60000"/>
            </a:schemeClr>
          </a:solidFill>
          <a:effectLst>
            <a:glow rad="228600">
              <a:schemeClr val="accent5">
                <a:satMod val="175000"/>
                <a:alpha val="40000"/>
              </a:schemeClr>
            </a:glow>
          </a:effectLst>
        </p:spPr>
        <p:txBody>
          <a:bodyPr vert="eaVert" wrap="square" rtlCol="0">
            <a:spAutoFit/>
          </a:bodyPr>
          <a:lstStyle/>
          <a:p>
            <a:r>
              <a:rPr kumimoji="1" lang="ja-JP" altLang="en-US" sz="7200" b="1" dirty="0">
                <a:latin typeface="游ゴシック" panose="020B0400000000000000" pitchFamily="50" charset="-128"/>
                <a:ea typeface="游ゴシック" panose="020B0400000000000000" pitchFamily="50" charset="-128"/>
              </a:rPr>
              <a:t>南無阿弥陀仏</a:t>
            </a:r>
          </a:p>
        </p:txBody>
      </p:sp>
      <p:sp>
        <p:nvSpPr>
          <p:cNvPr id="66" name="テキスト ボックス 65">
            <a:extLst>
              <a:ext uri="{FF2B5EF4-FFF2-40B4-BE49-F238E27FC236}">
                <a16:creationId xmlns:a16="http://schemas.microsoft.com/office/drawing/2014/main" id="{F5019896-C174-41DF-ACA7-AA872DC93BE1}"/>
              </a:ext>
            </a:extLst>
          </p:cNvPr>
          <p:cNvSpPr txBox="1"/>
          <p:nvPr/>
        </p:nvSpPr>
        <p:spPr>
          <a:xfrm>
            <a:off x="139977" y="154187"/>
            <a:ext cx="1292662" cy="6540523"/>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r>
              <a:rPr kumimoji="1" lang="ja-JP" altLang="en-US" sz="7200" b="1" dirty="0"/>
              <a:t>重誓名声聞十方</a:t>
            </a:r>
            <a:endParaRPr kumimoji="1" lang="ja-JP" altLang="en-US" sz="72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50573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4767" y="101600"/>
            <a:ext cx="7848872" cy="1015663"/>
          </a:xfrm>
          <a:prstGeom prst="rect">
            <a:avLst/>
          </a:prstGeom>
          <a:noFill/>
        </p:spPr>
        <p:txBody>
          <a:bodyPr wrap="square" rtlCol="0">
            <a:spAutoFit/>
          </a:bodyPr>
          <a:lstStyle/>
          <a:p>
            <a:r>
              <a:rPr kumimoji="1" lang="ja-JP" altLang="en-US" sz="6000" b="1" dirty="0">
                <a:ea typeface="游ゴシック" panose="020B0400000000000000" pitchFamily="50" charset="-128"/>
              </a:rPr>
              <a:t>南無阿弥陀仏</a:t>
            </a:r>
            <a:endParaRPr kumimoji="1" lang="en-US" altLang="ja-JP" sz="6000" b="1" dirty="0">
              <a:ea typeface="游ゴシック" panose="020B0400000000000000" pitchFamily="50" charset="-128"/>
            </a:endParaRPr>
          </a:p>
        </p:txBody>
      </p:sp>
    </p:spTree>
    <p:extLst>
      <p:ext uri="{BB962C8B-B14F-4D97-AF65-F5344CB8AC3E}">
        <p14:creationId xmlns:p14="http://schemas.microsoft.com/office/powerpoint/2010/main" val="1155318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24767" y="1117263"/>
            <a:ext cx="8429298" cy="5632311"/>
          </a:xfrm>
          <a:prstGeom prst="rect">
            <a:avLst/>
          </a:prstGeom>
          <a:noFill/>
        </p:spPr>
        <p:txBody>
          <a:bodyPr wrap="square" rtlCol="0">
            <a:spAutoFit/>
          </a:bodyPr>
          <a:lstStyle/>
          <a:p>
            <a:r>
              <a:rPr lang="ja-JP" altLang="en-US" sz="6000" b="1" dirty="0">
                <a:ea typeface="游ゴシック" panose="020B0400000000000000" pitchFamily="50" charset="-128"/>
              </a:rPr>
              <a:t> </a:t>
            </a:r>
            <a:r>
              <a:rPr lang="ja-JP" altLang="en-US" sz="6000" b="1" dirty="0">
                <a:solidFill>
                  <a:srgbClr val="FF0000"/>
                </a:solidFill>
                <a:ea typeface="游ゴシック" panose="020B0400000000000000" pitchFamily="50" charset="-128"/>
              </a:rPr>
              <a:t>南無</a:t>
            </a:r>
            <a:r>
              <a:rPr lang="en-US" altLang="ja-JP" sz="6000" b="1" dirty="0">
                <a:ea typeface="游ゴシック" panose="020B0400000000000000" pitchFamily="50" charset="-128"/>
              </a:rPr>
              <a:t>…</a:t>
            </a:r>
          </a:p>
          <a:p>
            <a:r>
              <a:rPr lang="ja-JP" altLang="en-US" sz="6000" b="1" dirty="0">
                <a:ea typeface="游ゴシック" panose="020B0400000000000000" pitchFamily="50" charset="-128"/>
              </a:rPr>
              <a:t>　  →おまかせする</a:t>
            </a:r>
            <a:endParaRPr lang="en-US" altLang="ja-JP" sz="6000" b="1" dirty="0">
              <a:ea typeface="游ゴシック" panose="020B0400000000000000" pitchFamily="50" charset="-128"/>
            </a:endParaRPr>
          </a:p>
          <a:p>
            <a:r>
              <a:rPr lang="ja-JP" altLang="en-US" sz="6000" b="1" dirty="0">
                <a:ea typeface="游ゴシック" panose="020B0400000000000000" pitchFamily="50" charset="-128"/>
              </a:rPr>
              <a:t>　　  おおせにしたがう</a:t>
            </a:r>
            <a:endParaRPr lang="en-US" altLang="ja-JP" sz="6000" b="1" dirty="0">
              <a:ea typeface="游ゴシック" panose="020B0400000000000000" pitchFamily="50" charset="-128"/>
            </a:endParaRPr>
          </a:p>
          <a:p>
            <a:endParaRPr lang="en-US" altLang="ja-JP" sz="6000" b="1" dirty="0">
              <a:ea typeface="游ゴシック" panose="020B0400000000000000" pitchFamily="50" charset="-128"/>
            </a:endParaRPr>
          </a:p>
          <a:p>
            <a:r>
              <a:rPr kumimoji="1" lang="ja-JP" altLang="en-US" sz="6000" b="1" dirty="0">
                <a:ea typeface="游ゴシック" panose="020B0400000000000000" pitchFamily="50" charset="-128"/>
              </a:rPr>
              <a:t> </a:t>
            </a:r>
            <a:endParaRPr kumimoji="1" lang="en-US" altLang="ja-JP" sz="6000" b="1" dirty="0">
              <a:ea typeface="游ゴシック" panose="020B0400000000000000" pitchFamily="50" charset="-128"/>
            </a:endParaRPr>
          </a:p>
          <a:p>
            <a:r>
              <a:rPr lang="ja-JP" altLang="en-US" sz="6000" b="1" dirty="0">
                <a:ea typeface="游ゴシック" panose="020B0400000000000000" pitchFamily="50" charset="-128"/>
              </a:rPr>
              <a:t>　  </a:t>
            </a:r>
            <a:endParaRPr kumimoji="1" lang="en-US" altLang="ja-JP" sz="6000" b="1" dirty="0">
              <a:ea typeface="游ゴシック" panose="020B0400000000000000" pitchFamily="50" charset="-128"/>
            </a:endParaRPr>
          </a:p>
        </p:txBody>
      </p:sp>
      <p:sp>
        <p:nvSpPr>
          <p:cNvPr id="3" name="テキスト ボックス 2"/>
          <p:cNvSpPr txBox="1"/>
          <p:nvPr/>
        </p:nvSpPr>
        <p:spPr>
          <a:xfrm>
            <a:off x="124767" y="101600"/>
            <a:ext cx="7848872" cy="1015663"/>
          </a:xfrm>
          <a:prstGeom prst="rect">
            <a:avLst/>
          </a:prstGeom>
          <a:noFill/>
        </p:spPr>
        <p:txBody>
          <a:bodyPr wrap="square" rtlCol="0">
            <a:spAutoFit/>
          </a:bodyPr>
          <a:lstStyle/>
          <a:p>
            <a:r>
              <a:rPr kumimoji="1" lang="ja-JP" altLang="en-US" sz="6000" b="1" dirty="0">
                <a:solidFill>
                  <a:srgbClr val="FF0000"/>
                </a:solidFill>
                <a:ea typeface="游ゴシック" panose="020B0400000000000000" pitchFamily="50" charset="-128"/>
              </a:rPr>
              <a:t>南無</a:t>
            </a:r>
            <a:r>
              <a:rPr kumimoji="1" lang="ja-JP" altLang="en-US" sz="6000" b="1" dirty="0">
                <a:ea typeface="游ゴシック" panose="020B0400000000000000" pitchFamily="50" charset="-128"/>
              </a:rPr>
              <a:t>阿弥陀仏</a:t>
            </a:r>
            <a:endParaRPr kumimoji="1" lang="en-US" altLang="ja-JP" sz="6000" b="1" dirty="0">
              <a:ea typeface="游ゴシック" panose="020B0400000000000000" pitchFamily="50" charset="-128"/>
            </a:endParaRPr>
          </a:p>
        </p:txBody>
      </p:sp>
    </p:spTree>
    <p:extLst>
      <p:ext uri="{BB962C8B-B14F-4D97-AF65-F5344CB8AC3E}">
        <p14:creationId xmlns:p14="http://schemas.microsoft.com/office/powerpoint/2010/main" val="403478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500"/>
                                        <p:tgtEl>
                                          <p:spTgt spid="1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2" end="2"/>
                                            </p:txEl>
                                          </p:spTgt>
                                        </p:tgtEl>
                                        <p:attrNameLst>
                                          <p:attrName>style.visibility</p:attrName>
                                        </p:attrNameLst>
                                      </p:cBhvr>
                                      <p:to>
                                        <p:strVal val="visible"/>
                                      </p:to>
                                    </p:set>
                                    <p:animEffect transition="in" filter="fade">
                                      <p:cBhvr>
                                        <p:cTn id="10"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4767" y="101600"/>
            <a:ext cx="7848872" cy="1015663"/>
          </a:xfrm>
          <a:prstGeom prst="rect">
            <a:avLst/>
          </a:prstGeom>
          <a:noFill/>
        </p:spPr>
        <p:txBody>
          <a:bodyPr wrap="square" rtlCol="0">
            <a:spAutoFit/>
          </a:bodyPr>
          <a:lstStyle/>
          <a:p>
            <a:r>
              <a:rPr kumimoji="1" lang="ja-JP" altLang="en-US" sz="6000" b="1" dirty="0">
                <a:solidFill>
                  <a:srgbClr val="FF0000"/>
                </a:solidFill>
                <a:ea typeface="游ゴシック" panose="020B0400000000000000" pitchFamily="50" charset="-128"/>
              </a:rPr>
              <a:t>南無阿弥陀仏</a:t>
            </a:r>
            <a:endParaRPr kumimoji="1" lang="en-US" altLang="ja-JP" sz="6000" b="1" dirty="0">
              <a:ea typeface="游ゴシック" panose="020B0400000000000000"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586" y="3012980"/>
            <a:ext cx="3468413" cy="4501205"/>
          </a:xfrm>
          <a:prstGeom prst="rect">
            <a:avLst/>
          </a:prstGeom>
        </p:spPr>
      </p:pic>
      <p:sp>
        <p:nvSpPr>
          <p:cNvPr id="18" name="テキスト ボックス 17"/>
          <p:cNvSpPr txBox="1"/>
          <p:nvPr/>
        </p:nvSpPr>
        <p:spPr>
          <a:xfrm>
            <a:off x="124766" y="1117263"/>
            <a:ext cx="8562033" cy="5632311"/>
          </a:xfrm>
          <a:prstGeom prst="rect">
            <a:avLst/>
          </a:prstGeom>
          <a:noFill/>
        </p:spPr>
        <p:txBody>
          <a:bodyPr wrap="square" rtlCol="0">
            <a:spAutoFit/>
          </a:bodyPr>
          <a:lstStyle/>
          <a:p>
            <a:r>
              <a:rPr lang="ja-JP" altLang="en-US" sz="6000" b="1" dirty="0">
                <a:ea typeface="游ゴシック" panose="020B0400000000000000" pitchFamily="50" charset="-128"/>
              </a:rPr>
              <a:t> </a:t>
            </a:r>
            <a:r>
              <a:rPr lang="ja-JP" altLang="en-US" sz="6000" b="1" dirty="0">
                <a:solidFill>
                  <a:srgbClr val="FF0000"/>
                </a:solidFill>
                <a:ea typeface="游ゴシック" panose="020B0400000000000000" pitchFamily="50" charset="-128"/>
              </a:rPr>
              <a:t>南無</a:t>
            </a:r>
            <a:r>
              <a:rPr lang="en-US" altLang="ja-JP" sz="6000" b="1" dirty="0">
                <a:ea typeface="游ゴシック" panose="020B0400000000000000" pitchFamily="50" charset="-128"/>
              </a:rPr>
              <a:t>…</a:t>
            </a:r>
          </a:p>
          <a:p>
            <a:r>
              <a:rPr lang="ja-JP" altLang="en-US" sz="6000" b="1" dirty="0">
                <a:ea typeface="游ゴシック" panose="020B0400000000000000" pitchFamily="50" charset="-128"/>
              </a:rPr>
              <a:t>　  →おまかせする</a:t>
            </a:r>
            <a:endParaRPr lang="en-US" altLang="ja-JP" sz="6000" b="1" dirty="0">
              <a:ea typeface="游ゴシック" panose="020B0400000000000000" pitchFamily="50" charset="-128"/>
            </a:endParaRPr>
          </a:p>
          <a:p>
            <a:r>
              <a:rPr lang="ja-JP" altLang="en-US" sz="6000" b="1" dirty="0">
                <a:ea typeface="游ゴシック" panose="020B0400000000000000" pitchFamily="50" charset="-128"/>
              </a:rPr>
              <a:t>　　  おおせにしたがう</a:t>
            </a:r>
            <a:endParaRPr lang="en-US" altLang="ja-JP" sz="6000" b="1" dirty="0">
              <a:ea typeface="游ゴシック" panose="020B0400000000000000" pitchFamily="50" charset="-128"/>
            </a:endParaRPr>
          </a:p>
          <a:p>
            <a:endParaRPr lang="en-US" altLang="ja-JP" sz="6000" b="1" dirty="0">
              <a:ea typeface="游ゴシック" panose="020B0400000000000000" pitchFamily="50" charset="-128"/>
            </a:endParaRPr>
          </a:p>
          <a:p>
            <a:r>
              <a:rPr kumimoji="1" lang="ja-JP" altLang="en-US" sz="6000" b="1" dirty="0">
                <a:ea typeface="游ゴシック" panose="020B0400000000000000" pitchFamily="50" charset="-128"/>
              </a:rPr>
              <a:t> </a:t>
            </a:r>
            <a:r>
              <a:rPr kumimoji="1" lang="ja-JP" altLang="en-US" sz="6000" b="1" dirty="0">
                <a:solidFill>
                  <a:srgbClr val="FF0000"/>
                </a:solidFill>
                <a:effectLst>
                  <a:glow rad="127000">
                    <a:schemeClr val="bg1"/>
                  </a:glow>
                </a:effectLst>
                <a:ea typeface="游ゴシック" panose="020B0400000000000000" pitchFamily="50" charset="-128"/>
              </a:rPr>
              <a:t>阿弥陀仏に</a:t>
            </a:r>
            <a:endParaRPr kumimoji="1" lang="en-US" altLang="ja-JP" sz="6000" b="1" dirty="0">
              <a:solidFill>
                <a:srgbClr val="FF0000"/>
              </a:solidFill>
              <a:effectLst>
                <a:glow rad="127000">
                  <a:schemeClr val="bg1"/>
                </a:glow>
              </a:effectLst>
              <a:ea typeface="游ゴシック" panose="020B0400000000000000" pitchFamily="50" charset="-128"/>
            </a:endParaRPr>
          </a:p>
          <a:p>
            <a:r>
              <a:rPr lang="ja-JP" altLang="en-US" sz="6000" b="1" dirty="0">
                <a:solidFill>
                  <a:srgbClr val="FF0000"/>
                </a:solidFill>
                <a:effectLst>
                  <a:glow rad="127000">
                    <a:schemeClr val="bg1"/>
                  </a:glow>
                </a:effectLst>
                <a:ea typeface="游ゴシック" panose="020B0400000000000000" pitchFamily="50" charset="-128"/>
              </a:rPr>
              <a:t>　  おまかせいたします</a:t>
            </a:r>
            <a:endParaRPr kumimoji="1" lang="en-US" altLang="ja-JP" sz="6000" b="1" dirty="0">
              <a:solidFill>
                <a:srgbClr val="FF0000"/>
              </a:solidFill>
              <a:effectLst>
                <a:glow rad="127000">
                  <a:schemeClr val="bg1"/>
                </a:glow>
              </a:effectLst>
              <a:ea typeface="游ゴシック" panose="020B0400000000000000" pitchFamily="50" charset="-128"/>
            </a:endParaRPr>
          </a:p>
        </p:txBody>
      </p:sp>
    </p:spTree>
    <p:extLst>
      <p:ext uri="{BB962C8B-B14F-4D97-AF65-F5344CB8AC3E}">
        <p14:creationId xmlns:p14="http://schemas.microsoft.com/office/powerpoint/2010/main" val="325821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fade">
                                      <p:cBhvr>
                                        <p:cTn id="7" dur="500"/>
                                        <p:tgtEl>
                                          <p:spTgt spid="1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5" end="5"/>
                                            </p:txEl>
                                          </p:spTgt>
                                        </p:tgtEl>
                                        <p:attrNameLst>
                                          <p:attrName>style.visibility</p:attrName>
                                        </p:attrNameLst>
                                      </p:cBhvr>
                                      <p:to>
                                        <p:strVal val="visible"/>
                                      </p:to>
                                    </p:set>
                                    <p:animEffect transition="in" filter="fade">
                                      <p:cBhvr>
                                        <p:cTn id="10" dur="500"/>
                                        <p:tgtEl>
                                          <p:spTgt spid="1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3395449" y="364375"/>
            <a:ext cx="2410776" cy="1323439"/>
          </a:xfrm>
          <a:prstGeom prst="rect">
            <a:avLst/>
          </a:prstGeom>
          <a:noFill/>
        </p:spPr>
        <p:txBody>
          <a:bodyPr wrap="square" rtlCol="0">
            <a:spAutoFit/>
          </a:bodyPr>
          <a:lstStyle/>
          <a:p>
            <a:pPr algn="ctr"/>
            <a:r>
              <a:rPr kumimoji="1" lang="ja-JP" altLang="en-US" sz="8000" b="1" dirty="0">
                <a:solidFill>
                  <a:srgbClr val="7030A0"/>
                </a:solidFill>
                <a:ea typeface="游ゴシック" panose="020B0400000000000000" pitchFamily="50" charset="-128"/>
              </a:rPr>
              <a:t>名号</a:t>
            </a:r>
            <a:endParaRPr kumimoji="1" lang="en-US" altLang="ja-JP" sz="8000" b="1" dirty="0">
              <a:solidFill>
                <a:srgbClr val="7030A0"/>
              </a:solidFill>
              <a:ea typeface="游ゴシック" panose="020B0400000000000000" pitchFamily="50" charset="-128"/>
            </a:endParaRPr>
          </a:p>
        </p:txBody>
      </p:sp>
      <p:sp>
        <p:nvSpPr>
          <p:cNvPr id="25" name="テキスト ボックス 24"/>
          <p:cNvSpPr txBox="1"/>
          <p:nvPr/>
        </p:nvSpPr>
        <p:spPr>
          <a:xfrm>
            <a:off x="5804310" y="2937861"/>
            <a:ext cx="2947804" cy="2308324"/>
          </a:xfrm>
          <a:prstGeom prst="rect">
            <a:avLst/>
          </a:prstGeom>
          <a:noFill/>
        </p:spPr>
        <p:txBody>
          <a:bodyPr wrap="square" rtlCol="0">
            <a:spAutoFit/>
          </a:bodyPr>
          <a:lstStyle/>
          <a:p>
            <a:r>
              <a:rPr kumimoji="1" lang="ja-JP" altLang="en-US" sz="4800" b="1" dirty="0">
                <a:ea typeface="游ゴシック" panose="020B0400000000000000" pitchFamily="50" charset="-128"/>
              </a:rPr>
              <a:t>私の心で</a:t>
            </a:r>
            <a:endParaRPr kumimoji="1" lang="en-US" altLang="ja-JP" sz="4800" b="1" dirty="0">
              <a:ea typeface="游ゴシック" panose="020B0400000000000000" pitchFamily="50" charset="-128"/>
            </a:endParaRPr>
          </a:p>
          <a:p>
            <a:r>
              <a:rPr kumimoji="1" lang="ja-JP" altLang="en-US" sz="4800" b="1" dirty="0">
                <a:ea typeface="游ゴシック" panose="020B0400000000000000" pitchFamily="50" charset="-128"/>
              </a:rPr>
              <a:t>はたらく</a:t>
            </a:r>
            <a:r>
              <a:rPr kumimoji="1" lang="en-US" altLang="ja-JP" sz="4800" b="1" dirty="0">
                <a:ea typeface="游ゴシック" panose="020B0400000000000000" pitchFamily="50" charset="-128"/>
              </a:rPr>
              <a:t>…</a:t>
            </a:r>
            <a:endParaRPr kumimoji="1" lang="en-US" altLang="ja-JP" sz="4800" b="1" dirty="0">
              <a:solidFill>
                <a:srgbClr val="0070C0"/>
              </a:solidFill>
              <a:ea typeface="游ゴシック" panose="020B0400000000000000" pitchFamily="50" charset="-128"/>
            </a:endParaRPr>
          </a:p>
        </p:txBody>
      </p:sp>
      <p:sp>
        <p:nvSpPr>
          <p:cNvPr id="6" name="テキスト ボックス 5"/>
          <p:cNvSpPr txBox="1"/>
          <p:nvPr/>
        </p:nvSpPr>
        <p:spPr>
          <a:xfrm>
            <a:off x="457961" y="2937861"/>
            <a:ext cx="2935573" cy="2308324"/>
          </a:xfrm>
          <a:prstGeom prst="rect">
            <a:avLst/>
          </a:prstGeom>
          <a:noFill/>
        </p:spPr>
        <p:txBody>
          <a:bodyPr wrap="square" rtlCol="0">
            <a:spAutoFit/>
          </a:bodyPr>
          <a:lstStyle/>
          <a:p>
            <a:r>
              <a:rPr kumimoji="1" lang="ja-JP" altLang="en-US" sz="4800" b="1" dirty="0">
                <a:ea typeface="游ゴシック" panose="020B0400000000000000" pitchFamily="50" charset="-128"/>
              </a:rPr>
              <a:t>私の口で</a:t>
            </a:r>
            <a:endParaRPr kumimoji="1" lang="en-US" altLang="ja-JP" sz="4800" b="1" dirty="0">
              <a:ea typeface="游ゴシック" panose="020B0400000000000000" pitchFamily="50" charset="-128"/>
            </a:endParaRPr>
          </a:p>
          <a:p>
            <a:r>
              <a:rPr lang="ja-JP" altLang="en-US" sz="4800" b="1" dirty="0">
                <a:ea typeface="游ゴシック" panose="020B0400000000000000" pitchFamily="50" charset="-128"/>
              </a:rPr>
              <a:t>はたらく</a:t>
            </a:r>
            <a:r>
              <a:rPr lang="en-US" altLang="ja-JP" sz="4800" b="1" dirty="0">
                <a:ea typeface="游ゴシック" panose="020B0400000000000000" pitchFamily="50" charset="-128"/>
              </a:rPr>
              <a:t>…</a:t>
            </a:r>
            <a:endParaRPr kumimoji="1" lang="en-US" altLang="ja-JP" sz="4800" b="1" dirty="0">
              <a:solidFill>
                <a:srgbClr val="FF0000"/>
              </a:solidFill>
              <a:ea typeface="游ゴシック" panose="020B0400000000000000" pitchFamily="50" charset="-128"/>
            </a:endParaRPr>
          </a:p>
        </p:txBody>
      </p:sp>
      <p:sp>
        <p:nvSpPr>
          <p:cNvPr id="5" name="テキスト ボックス 4"/>
          <p:cNvSpPr txBox="1"/>
          <p:nvPr/>
        </p:nvSpPr>
        <p:spPr>
          <a:xfrm>
            <a:off x="5963967" y="5053319"/>
            <a:ext cx="2410776" cy="1323439"/>
          </a:xfrm>
          <a:prstGeom prst="rect">
            <a:avLst/>
          </a:prstGeom>
          <a:noFill/>
        </p:spPr>
        <p:txBody>
          <a:bodyPr wrap="square" rtlCol="0">
            <a:spAutoFit/>
          </a:bodyPr>
          <a:lstStyle/>
          <a:p>
            <a:pPr algn="ctr"/>
            <a:r>
              <a:rPr kumimoji="1" lang="ja-JP" altLang="en-US" sz="8000" b="1" dirty="0">
                <a:solidFill>
                  <a:srgbClr val="0070C0"/>
                </a:solidFill>
                <a:ea typeface="游ゴシック" panose="020B0400000000000000" pitchFamily="50" charset="-128"/>
              </a:rPr>
              <a:t>信心</a:t>
            </a:r>
            <a:endParaRPr kumimoji="1" lang="en-US" altLang="ja-JP" sz="8000" b="1" dirty="0">
              <a:solidFill>
                <a:srgbClr val="0070C0"/>
              </a:solidFill>
              <a:ea typeface="游ゴシック" panose="020B0400000000000000" pitchFamily="50" charset="-128"/>
            </a:endParaRPr>
          </a:p>
        </p:txBody>
      </p:sp>
      <p:sp>
        <p:nvSpPr>
          <p:cNvPr id="7" name="テキスト ボックス 6"/>
          <p:cNvSpPr txBox="1"/>
          <p:nvPr/>
        </p:nvSpPr>
        <p:spPr>
          <a:xfrm>
            <a:off x="457961" y="5053320"/>
            <a:ext cx="2410776" cy="1323439"/>
          </a:xfrm>
          <a:prstGeom prst="rect">
            <a:avLst/>
          </a:prstGeom>
          <a:noFill/>
        </p:spPr>
        <p:txBody>
          <a:bodyPr wrap="square" rtlCol="0">
            <a:spAutoFit/>
          </a:bodyPr>
          <a:lstStyle/>
          <a:p>
            <a:pPr algn="ctr"/>
            <a:r>
              <a:rPr kumimoji="1" lang="ja-JP" altLang="en-US" sz="8000" b="1" dirty="0">
                <a:solidFill>
                  <a:srgbClr val="FF0000"/>
                </a:solidFill>
                <a:ea typeface="游ゴシック" panose="020B0400000000000000" pitchFamily="50" charset="-128"/>
              </a:rPr>
              <a:t>念仏</a:t>
            </a:r>
            <a:endParaRPr kumimoji="1" lang="en-US" altLang="ja-JP" sz="8000" b="1" dirty="0">
              <a:solidFill>
                <a:srgbClr val="FF0000"/>
              </a:solidFill>
              <a:ea typeface="游ゴシック" panose="020B0400000000000000" pitchFamily="50" charset="-128"/>
            </a:endParaRPr>
          </a:p>
        </p:txBody>
      </p:sp>
      <p:sp>
        <p:nvSpPr>
          <p:cNvPr id="8" name="テキスト ボックス 7"/>
          <p:cNvSpPr txBox="1"/>
          <p:nvPr/>
        </p:nvSpPr>
        <p:spPr>
          <a:xfrm>
            <a:off x="1155517" y="4507521"/>
            <a:ext cx="1015663" cy="784830"/>
          </a:xfrm>
          <a:prstGeom prst="rect">
            <a:avLst/>
          </a:prstGeom>
          <a:noFill/>
        </p:spPr>
        <p:txBody>
          <a:bodyPr vert="eaVert" wrap="none" rtlCol="0">
            <a:spAutoFit/>
          </a:bodyPr>
          <a:lstStyle/>
          <a:p>
            <a:r>
              <a:rPr kumimoji="1" lang="ja-JP" altLang="en-US" sz="5400" b="1" dirty="0">
                <a:ea typeface="游ゴシック" panose="020B0400000000000000" pitchFamily="50" charset="-128"/>
              </a:rPr>
              <a:t>＝</a:t>
            </a:r>
          </a:p>
        </p:txBody>
      </p:sp>
      <p:sp>
        <p:nvSpPr>
          <p:cNvPr id="9" name="テキスト ボックス 8"/>
          <p:cNvSpPr txBox="1"/>
          <p:nvPr/>
        </p:nvSpPr>
        <p:spPr>
          <a:xfrm>
            <a:off x="6661523" y="4507521"/>
            <a:ext cx="1015663" cy="784830"/>
          </a:xfrm>
          <a:prstGeom prst="rect">
            <a:avLst/>
          </a:prstGeom>
          <a:noFill/>
        </p:spPr>
        <p:txBody>
          <a:bodyPr vert="eaVert" wrap="none" rtlCol="0">
            <a:spAutoFit/>
          </a:bodyPr>
          <a:lstStyle/>
          <a:p>
            <a:r>
              <a:rPr kumimoji="1" lang="ja-JP" altLang="en-US" sz="5400" b="1" dirty="0">
                <a:ea typeface="游ゴシック" panose="020B0400000000000000" pitchFamily="50" charset="-128"/>
              </a:rPr>
              <a:t>＝</a:t>
            </a:r>
          </a:p>
        </p:txBody>
      </p:sp>
      <p:sp>
        <p:nvSpPr>
          <p:cNvPr id="10" name="上矢印 9"/>
          <p:cNvSpPr/>
          <p:nvPr/>
        </p:nvSpPr>
        <p:spPr>
          <a:xfrm rot="13854062">
            <a:off x="2352879" y="1243754"/>
            <a:ext cx="853671" cy="2063543"/>
          </a:xfrm>
          <a:prstGeom prst="up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ea typeface="游ゴシック" panose="020B0400000000000000" pitchFamily="50" charset="-128"/>
            </a:endParaRPr>
          </a:p>
        </p:txBody>
      </p:sp>
      <p:sp>
        <p:nvSpPr>
          <p:cNvPr id="11" name="上矢印 10"/>
          <p:cNvSpPr/>
          <p:nvPr/>
        </p:nvSpPr>
        <p:spPr>
          <a:xfrm rot="8044831">
            <a:off x="5939945" y="1285135"/>
            <a:ext cx="853671" cy="2063543"/>
          </a:xfrm>
          <a:prstGeom prst="upArrow">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25335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5" grpId="0"/>
      <p:bldP spid="7" grpId="0"/>
      <p:bldP spid="8" grpId="0"/>
      <p:bldP spid="9" grpId="0"/>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4630" y="-1061890"/>
            <a:ext cx="3280117" cy="425684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812029" y="1544217"/>
            <a:ext cx="8115064" cy="1942263"/>
          </a:xfrm>
          <a:prstGeom prst="rect">
            <a:avLst/>
          </a:prstGeom>
          <a:noFill/>
        </p:spPr>
        <p:txBody>
          <a:bodyPr wrap="square" rtlCol="0">
            <a:spAutoFit/>
          </a:bodyPr>
          <a:lstStyle/>
          <a:p>
            <a:pPr algn="ctr">
              <a:lnSpc>
                <a:spcPct val="130000"/>
              </a:lnSpc>
            </a:pPr>
            <a:r>
              <a:rPr kumimoji="1" lang="ja-JP" altLang="en-US" sz="4800" b="1" dirty="0">
                <a:effectLst>
                  <a:glow rad="228600">
                    <a:srgbClr val="FFFF00"/>
                  </a:glow>
                </a:effectLst>
                <a:ea typeface="游ゴシック" panose="020B0400000000000000" pitchFamily="50" charset="-128"/>
              </a:rPr>
              <a:t>人々を</a:t>
            </a:r>
            <a:r>
              <a:rPr kumimoji="1" lang="ja-JP" altLang="en-US" sz="4800" b="1" dirty="0">
                <a:solidFill>
                  <a:srgbClr val="0070C0"/>
                </a:solidFill>
                <a:effectLst>
                  <a:glow rad="228600">
                    <a:srgbClr val="FFFF00"/>
                  </a:glow>
                </a:effectLst>
                <a:ea typeface="游ゴシック" panose="020B0400000000000000" pitchFamily="50" charset="-128"/>
              </a:rPr>
              <a:t>信</a:t>
            </a:r>
            <a:r>
              <a:rPr kumimoji="1" lang="ja-JP" altLang="en-US" sz="4800" b="1" dirty="0">
                <a:effectLst>
                  <a:glow rad="228600">
                    <a:srgbClr val="FFFF00"/>
                  </a:glow>
                </a:effectLst>
                <a:ea typeface="游ゴシック" panose="020B0400000000000000" pitchFamily="50" charset="-128"/>
              </a:rPr>
              <a:t>じさせ、</a:t>
            </a:r>
            <a:r>
              <a:rPr lang="ja-JP" altLang="en-US" sz="4800" b="1" dirty="0">
                <a:solidFill>
                  <a:srgbClr val="FF0000"/>
                </a:solidFill>
                <a:effectLst>
                  <a:glow rad="228600">
                    <a:srgbClr val="FFFF00"/>
                  </a:glow>
                </a:effectLst>
                <a:ea typeface="游ゴシック" panose="020B0400000000000000" pitchFamily="50" charset="-128"/>
              </a:rPr>
              <a:t>念仏</a:t>
            </a:r>
            <a:r>
              <a:rPr lang="ja-JP" altLang="en-US" sz="4800" b="1" dirty="0">
                <a:effectLst>
                  <a:glow rad="228600">
                    <a:srgbClr val="FFFF00"/>
                  </a:glow>
                </a:effectLst>
                <a:ea typeface="游ゴシック" panose="020B0400000000000000" pitchFamily="50" charset="-128"/>
              </a:rPr>
              <a:t>させて</a:t>
            </a:r>
            <a:endParaRPr lang="en-US" altLang="ja-JP" sz="4800" b="1" dirty="0">
              <a:effectLst>
                <a:glow rad="228600">
                  <a:srgbClr val="FFFF00"/>
                </a:glow>
              </a:effectLst>
              <a:ea typeface="游ゴシック" panose="020B0400000000000000" pitchFamily="50" charset="-128"/>
            </a:endParaRPr>
          </a:p>
          <a:p>
            <a:pPr algn="ctr">
              <a:lnSpc>
                <a:spcPct val="130000"/>
              </a:lnSpc>
            </a:pPr>
            <a:r>
              <a:rPr kumimoji="1" lang="ja-JP" altLang="en-US" sz="4800" b="1" dirty="0">
                <a:effectLst>
                  <a:glow rad="228600">
                    <a:srgbClr val="FFFF00"/>
                  </a:glow>
                </a:effectLst>
                <a:ea typeface="游ゴシック" panose="020B0400000000000000" pitchFamily="50" charset="-128"/>
              </a:rPr>
              <a:t>必ず</a:t>
            </a:r>
            <a:r>
              <a:rPr kumimoji="1" lang="ja-JP" altLang="en-US" sz="4800" b="1" dirty="0">
                <a:solidFill>
                  <a:srgbClr val="00B050"/>
                </a:solidFill>
                <a:effectLst>
                  <a:glow rad="228600">
                    <a:srgbClr val="FFFF00"/>
                  </a:glow>
                </a:effectLst>
                <a:ea typeface="游ゴシック" panose="020B0400000000000000" pitchFamily="50" charset="-128"/>
              </a:rPr>
              <a:t>往生</a:t>
            </a:r>
            <a:r>
              <a:rPr kumimoji="1" lang="ja-JP" altLang="en-US" sz="4800" b="1" dirty="0">
                <a:effectLst>
                  <a:glow rad="228600">
                    <a:srgbClr val="FFFF00"/>
                  </a:glow>
                </a:effectLst>
                <a:ea typeface="游ゴシック" panose="020B0400000000000000" pitchFamily="50" charset="-128"/>
              </a:rPr>
              <a:t>させる</a:t>
            </a: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8761" y="4050364"/>
            <a:ext cx="2152795" cy="2900800"/>
          </a:xfrm>
          <a:prstGeom prst="rect">
            <a:avLst/>
          </a:prstGeom>
        </p:spPr>
      </p:pic>
      <p:sp>
        <p:nvSpPr>
          <p:cNvPr id="10" name="テキスト ボックス 9"/>
          <p:cNvSpPr txBox="1"/>
          <p:nvPr/>
        </p:nvSpPr>
        <p:spPr>
          <a:xfrm>
            <a:off x="-324544" y="4583900"/>
            <a:ext cx="7920880" cy="2012859"/>
          </a:xfrm>
          <a:prstGeom prst="rect">
            <a:avLst/>
          </a:prstGeom>
          <a:noFill/>
        </p:spPr>
        <p:txBody>
          <a:bodyPr wrap="square" rtlCol="0">
            <a:spAutoFit/>
          </a:bodyPr>
          <a:lstStyle/>
          <a:p>
            <a:pPr algn="ctr">
              <a:lnSpc>
                <a:spcPct val="130000"/>
              </a:lnSpc>
            </a:pPr>
            <a:r>
              <a:rPr kumimoji="1" lang="ja-JP" altLang="en-US" sz="4800" b="1" dirty="0">
                <a:effectLst>
                  <a:glow rad="228600">
                    <a:srgbClr val="FFFF00"/>
                  </a:glow>
                </a:effectLst>
                <a:ea typeface="游ゴシック" panose="020B0400000000000000" pitchFamily="50" charset="-128"/>
              </a:rPr>
              <a:t>必ず</a:t>
            </a:r>
            <a:r>
              <a:rPr kumimoji="1" lang="ja-JP" altLang="en-US" sz="4800" b="1" dirty="0">
                <a:solidFill>
                  <a:srgbClr val="00B050"/>
                </a:solidFill>
                <a:effectLst>
                  <a:glow rad="228600">
                    <a:srgbClr val="FFFF00"/>
                  </a:glow>
                </a:effectLst>
                <a:ea typeface="游ゴシック" panose="020B0400000000000000" pitchFamily="50" charset="-128"/>
              </a:rPr>
              <a:t>往生</a:t>
            </a:r>
            <a:r>
              <a:rPr kumimoji="1" lang="ja-JP" altLang="en-US" sz="4800" b="1" dirty="0">
                <a:effectLst>
                  <a:glow rad="228600">
                    <a:srgbClr val="FFFF00"/>
                  </a:glow>
                </a:effectLst>
                <a:ea typeface="游ゴシック" panose="020B0400000000000000" pitchFamily="50" charset="-128"/>
              </a:rPr>
              <a:t>すると</a:t>
            </a:r>
            <a:r>
              <a:rPr kumimoji="1" lang="ja-JP" altLang="en-US" sz="4800" b="1" dirty="0">
                <a:solidFill>
                  <a:srgbClr val="0070C0"/>
                </a:solidFill>
                <a:effectLst>
                  <a:glow rad="228600">
                    <a:srgbClr val="FFFF00"/>
                  </a:glow>
                </a:effectLst>
                <a:ea typeface="游ゴシック" panose="020B0400000000000000" pitchFamily="50" charset="-128"/>
              </a:rPr>
              <a:t>信</a:t>
            </a:r>
            <a:r>
              <a:rPr kumimoji="1" lang="ja-JP" altLang="en-US" sz="4800" b="1" dirty="0">
                <a:effectLst>
                  <a:glow rad="228600">
                    <a:srgbClr val="FFFF00"/>
                  </a:glow>
                </a:effectLst>
                <a:ea typeface="游ゴシック" panose="020B0400000000000000" pitchFamily="50" charset="-128"/>
              </a:rPr>
              <a:t>じて、</a:t>
            </a:r>
            <a:endParaRPr kumimoji="1" lang="en-US" altLang="ja-JP" sz="4800" b="1" dirty="0">
              <a:effectLst>
                <a:glow rad="228600">
                  <a:srgbClr val="FFFF00"/>
                </a:glow>
              </a:effectLst>
              <a:ea typeface="游ゴシック" panose="020B0400000000000000" pitchFamily="50" charset="-128"/>
            </a:endParaRPr>
          </a:p>
          <a:p>
            <a:pPr algn="ctr">
              <a:lnSpc>
                <a:spcPct val="130000"/>
              </a:lnSpc>
            </a:pPr>
            <a:r>
              <a:rPr lang="ja-JP" altLang="en-US" sz="4800" b="1" dirty="0">
                <a:solidFill>
                  <a:srgbClr val="FF0000"/>
                </a:solidFill>
                <a:effectLst>
                  <a:glow rad="228600">
                    <a:srgbClr val="FFFF00"/>
                  </a:glow>
                </a:effectLst>
                <a:ea typeface="游ゴシック" panose="020B0400000000000000" pitchFamily="50" charset="-128"/>
              </a:rPr>
              <a:t>念仏</a:t>
            </a:r>
            <a:r>
              <a:rPr lang="ja-JP" altLang="en-US" sz="4800" b="1" dirty="0">
                <a:effectLst>
                  <a:glow rad="228600">
                    <a:srgbClr val="FFFF00"/>
                  </a:glow>
                </a:effectLst>
                <a:ea typeface="游ゴシック" panose="020B0400000000000000" pitchFamily="50" charset="-128"/>
              </a:rPr>
              <a:t>させていただこう</a:t>
            </a:r>
            <a:endParaRPr kumimoji="1" lang="ja-JP" altLang="en-US" sz="4800" b="1" dirty="0">
              <a:effectLst>
                <a:glow rad="228600">
                  <a:srgbClr val="FFFF00"/>
                </a:glow>
              </a:effectLst>
              <a:ea typeface="游ゴシック" panose="020B0400000000000000" pitchFamily="50" charset="-128"/>
            </a:endParaRPr>
          </a:p>
        </p:txBody>
      </p:sp>
      <p:sp>
        <p:nvSpPr>
          <p:cNvPr id="9" name="角丸四角形吹き出し 8"/>
          <p:cNvSpPr/>
          <p:nvPr/>
        </p:nvSpPr>
        <p:spPr>
          <a:xfrm>
            <a:off x="745569" y="5221151"/>
            <a:ext cx="5942495" cy="1421945"/>
          </a:xfrm>
          <a:prstGeom prst="wedgeRoundRectCallout">
            <a:avLst>
              <a:gd name="adj1" fmla="val 57119"/>
              <a:gd name="adj2" fmla="val 28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kumimoji="1" lang="ja-JP" altLang="en-US" sz="7200" b="1" dirty="0">
                <a:solidFill>
                  <a:srgbClr val="FF0000"/>
                </a:solidFill>
                <a:effectLst>
                  <a:glow rad="228600">
                    <a:schemeClr val="accent4">
                      <a:satMod val="175000"/>
                    </a:schemeClr>
                  </a:glow>
                </a:effectLst>
                <a:ea typeface="游ゴシック" panose="020B0400000000000000" pitchFamily="50" charset="-128"/>
              </a:rPr>
              <a:t>南無阿弥陀仏</a:t>
            </a:r>
          </a:p>
        </p:txBody>
      </p:sp>
      <p:sp>
        <p:nvSpPr>
          <p:cNvPr id="11" name="テキスト ボックス 10"/>
          <p:cNvSpPr txBox="1"/>
          <p:nvPr/>
        </p:nvSpPr>
        <p:spPr>
          <a:xfrm>
            <a:off x="1105069" y="1437637"/>
            <a:ext cx="7920880" cy="1429046"/>
          </a:xfrm>
          <a:prstGeom prst="rect">
            <a:avLst/>
          </a:prstGeom>
          <a:noFill/>
        </p:spPr>
        <p:txBody>
          <a:bodyPr wrap="square" rtlCol="0">
            <a:spAutoFit/>
          </a:bodyPr>
          <a:lstStyle/>
          <a:p>
            <a:pPr algn="ctr">
              <a:lnSpc>
                <a:spcPct val="130000"/>
              </a:lnSpc>
            </a:pPr>
            <a:r>
              <a:rPr lang="ja-JP" altLang="en-US" sz="7200" b="1" dirty="0">
                <a:solidFill>
                  <a:srgbClr val="7030A0"/>
                </a:solidFill>
                <a:effectLst>
                  <a:glow rad="228600">
                    <a:srgbClr val="FFFF00"/>
                  </a:glow>
                </a:effectLst>
                <a:ea typeface="游ゴシック" panose="020B0400000000000000" pitchFamily="50" charset="-128"/>
              </a:rPr>
              <a:t>南無阿弥陀仏</a:t>
            </a:r>
            <a:endParaRPr kumimoji="1" lang="ja-JP" altLang="en-US" sz="4800" b="1" dirty="0">
              <a:solidFill>
                <a:srgbClr val="7030A0"/>
              </a:solidFill>
              <a:effectLst>
                <a:glow rad="228600">
                  <a:srgbClr val="FFFF00"/>
                </a:glow>
              </a:effectLst>
              <a:ea typeface="游ゴシック" panose="020B0400000000000000" pitchFamily="50" charset="-128"/>
            </a:endParaRPr>
          </a:p>
        </p:txBody>
      </p:sp>
      <p:sp>
        <p:nvSpPr>
          <p:cNvPr id="13" name="テキスト ボックス 12"/>
          <p:cNvSpPr txBox="1"/>
          <p:nvPr/>
        </p:nvSpPr>
        <p:spPr>
          <a:xfrm>
            <a:off x="6454765" y="2751549"/>
            <a:ext cx="2668276" cy="1429046"/>
          </a:xfrm>
          <a:prstGeom prst="rect">
            <a:avLst/>
          </a:prstGeom>
          <a:noFill/>
        </p:spPr>
        <p:txBody>
          <a:bodyPr wrap="square" rtlCol="0">
            <a:spAutoFit/>
          </a:bodyPr>
          <a:lstStyle/>
          <a:p>
            <a:pPr algn="ctr">
              <a:lnSpc>
                <a:spcPct val="130000"/>
              </a:lnSpc>
            </a:pPr>
            <a:r>
              <a:rPr lang="ja-JP" altLang="en-US" sz="7200" b="1" dirty="0">
                <a:solidFill>
                  <a:srgbClr val="0070C0"/>
                </a:solidFill>
                <a:effectLst>
                  <a:glow rad="228600">
                    <a:srgbClr val="FFFF00"/>
                  </a:glow>
                </a:effectLst>
                <a:ea typeface="游ゴシック" panose="020B0400000000000000" pitchFamily="50" charset="-128"/>
              </a:rPr>
              <a:t>信心</a:t>
            </a:r>
            <a:endParaRPr kumimoji="1" lang="ja-JP" altLang="en-US" sz="4800" b="1" dirty="0">
              <a:solidFill>
                <a:srgbClr val="0070C0"/>
              </a:solidFill>
              <a:effectLst>
                <a:glow rad="228600">
                  <a:srgbClr val="FFFF00"/>
                </a:glow>
              </a:effectLst>
              <a:ea typeface="游ゴシック" panose="020B0400000000000000" pitchFamily="50" charset="-128"/>
            </a:endParaRPr>
          </a:p>
        </p:txBody>
      </p:sp>
      <p:sp>
        <p:nvSpPr>
          <p:cNvPr id="14" name="テキスト ボックス 13"/>
          <p:cNvSpPr txBox="1"/>
          <p:nvPr/>
        </p:nvSpPr>
        <p:spPr>
          <a:xfrm>
            <a:off x="234837" y="3688424"/>
            <a:ext cx="2668276" cy="1443024"/>
          </a:xfrm>
          <a:prstGeom prst="rect">
            <a:avLst/>
          </a:prstGeom>
          <a:noFill/>
        </p:spPr>
        <p:txBody>
          <a:bodyPr wrap="square" rtlCol="0">
            <a:spAutoFit/>
          </a:bodyPr>
          <a:lstStyle/>
          <a:p>
            <a:pPr algn="ctr">
              <a:lnSpc>
                <a:spcPct val="130000"/>
              </a:lnSpc>
            </a:pPr>
            <a:r>
              <a:rPr lang="ja-JP" altLang="en-US" sz="7200" b="1" dirty="0">
                <a:solidFill>
                  <a:srgbClr val="FF0000"/>
                </a:solidFill>
                <a:effectLst>
                  <a:glow rad="228600">
                    <a:srgbClr val="FFFF00"/>
                  </a:glow>
                </a:effectLst>
                <a:ea typeface="游ゴシック" panose="020B0400000000000000" pitchFamily="50" charset="-128"/>
              </a:rPr>
              <a:t>念仏</a:t>
            </a:r>
            <a:endParaRPr kumimoji="1" lang="ja-JP" altLang="en-US" sz="4800" b="1" dirty="0">
              <a:solidFill>
                <a:srgbClr val="FF0000"/>
              </a:solidFill>
              <a:effectLst>
                <a:glow rad="228600">
                  <a:srgbClr val="FFFF00"/>
                </a:glow>
              </a:effectLst>
              <a:ea typeface="游ゴシック" panose="020B0400000000000000" pitchFamily="50" charset="-128"/>
            </a:endParaRPr>
          </a:p>
        </p:txBody>
      </p:sp>
      <p:sp>
        <p:nvSpPr>
          <p:cNvPr id="15" name="上矢印 14"/>
          <p:cNvSpPr/>
          <p:nvPr/>
        </p:nvSpPr>
        <p:spPr>
          <a:xfrm rot="13942295">
            <a:off x="2912397" y="2498756"/>
            <a:ext cx="853671" cy="2063543"/>
          </a:xfrm>
          <a:prstGeom prst="upArrow">
            <a:avLst/>
          </a:prstGeom>
          <a:solidFill>
            <a:srgbClr val="FF0000"/>
          </a:solidFill>
          <a:ln w="38100">
            <a:no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ea typeface="游ゴシック" panose="020B0400000000000000" pitchFamily="50" charset="-128"/>
            </a:endParaRPr>
          </a:p>
        </p:txBody>
      </p:sp>
      <p:sp>
        <p:nvSpPr>
          <p:cNvPr id="17" name="上矢印 16"/>
          <p:cNvSpPr/>
          <p:nvPr/>
        </p:nvSpPr>
        <p:spPr>
          <a:xfrm rot="7729429">
            <a:off x="5536315" y="2608750"/>
            <a:ext cx="853671" cy="1599419"/>
          </a:xfrm>
          <a:prstGeom prst="upArrow">
            <a:avLst/>
          </a:prstGeom>
          <a:solidFill>
            <a:srgbClr val="0070C0"/>
          </a:solidFill>
          <a:ln w="38100">
            <a:no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405965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par>
                                <p:cTn id="18" presetID="10" presetClass="entr" presetSubtype="0" fill="hold" grpId="0"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2000"/>
                                        <p:tgtEl>
                                          <p:spTgt spid="11"/>
                                        </p:tgtEl>
                                      </p:cBhvr>
                                    </p:animEffect>
                                    <p:anim calcmode="lin" valueType="num">
                                      <p:cBhvr>
                                        <p:cTn id="25" dur="2000"/>
                                        <p:tgtEl>
                                          <p:spTgt spid="11"/>
                                        </p:tgtEl>
                                        <p:attrNameLst>
                                          <p:attrName>ppt_x</p:attrName>
                                        </p:attrNameLst>
                                      </p:cBhvr>
                                      <p:tavLst>
                                        <p:tav tm="0">
                                          <p:val>
                                            <p:strVal val="ppt_x"/>
                                          </p:val>
                                        </p:tav>
                                        <p:tav tm="100000">
                                          <p:val>
                                            <p:strVal val="ppt_x"/>
                                          </p:val>
                                        </p:tav>
                                      </p:tavLst>
                                    </p:anim>
                                    <p:anim calcmode="lin" valueType="num">
                                      <p:cBhvr>
                                        <p:cTn id="26" dur="2000"/>
                                        <p:tgtEl>
                                          <p:spTgt spid="11"/>
                                        </p:tgtEl>
                                        <p:attrNameLst>
                                          <p:attrName>ppt_y</p:attrName>
                                        </p:attrNameLst>
                                      </p:cBhvr>
                                      <p:tavLst>
                                        <p:tav tm="0">
                                          <p:val>
                                            <p:strVal val="ppt_y"/>
                                          </p:val>
                                        </p:tav>
                                        <p:tav tm="100000">
                                          <p:val>
                                            <p:strVal val="ppt_y+.1"/>
                                          </p:val>
                                        </p:tav>
                                      </p:tavLst>
                                    </p:anim>
                                    <p:set>
                                      <p:cBhvr>
                                        <p:cTn id="27" dur="1" fill="hold">
                                          <p:stCondLst>
                                            <p:cond delay="19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9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5.55556E-7 0.00717 L 0.45677 0.00717 " pathEditMode="relative" rAng="0" ptsTypes="AA">
                                      <p:cBhvr>
                                        <p:cTn id="36" dur="2000" fill="hold"/>
                                        <p:tgtEl>
                                          <p:spTgt spid="10"/>
                                        </p:tgtEl>
                                        <p:attrNameLst>
                                          <p:attrName>ppt_x</p:attrName>
                                          <p:attrName>ppt_y</p:attrName>
                                        </p:attrNameLst>
                                      </p:cBhvr>
                                      <p:rCtr x="22830" y="0"/>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2"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2"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0" grpId="2"/>
      <p:bldP spid="9" grpId="0" animBg="1"/>
      <p:bldP spid="11" grpId="0"/>
      <p:bldP spid="11" grpId="1"/>
      <p:bldP spid="11" grpId="2"/>
      <p:bldP spid="13" grpId="0"/>
      <p:bldP spid="14" grpId="0"/>
      <p:bldP spid="15"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832" y="277926"/>
            <a:ext cx="7144367" cy="6302145"/>
          </a:xfrm>
          <a:prstGeom prst="rect">
            <a:avLst/>
          </a:prstGeom>
          <a:effectLst>
            <a:glow rad="228600">
              <a:schemeClr val="accent2">
                <a:satMod val="175000"/>
                <a:alpha val="40000"/>
              </a:schemeClr>
            </a:glow>
            <a:softEdge rad="317500"/>
          </a:effectLst>
        </p:spPr>
      </p:pic>
      <p:sp>
        <p:nvSpPr>
          <p:cNvPr id="4" name="テキスト ボックス 3"/>
          <p:cNvSpPr txBox="1"/>
          <p:nvPr/>
        </p:nvSpPr>
        <p:spPr>
          <a:xfrm>
            <a:off x="3304588" y="277926"/>
            <a:ext cx="5262979" cy="6302145"/>
          </a:xfrm>
          <a:prstGeom prst="rect">
            <a:avLst/>
          </a:prstGeom>
          <a:noFill/>
          <a:effectLst>
            <a:glow rad="127000">
              <a:srgbClr val="FFFF00"/>
            </a:glow>
            <a:softEdge rad="63500"/>
          </a:effectLst>
        </p:spPr>
        <p:txBody>
          <a:bodyPr vert="eaVert" wrap="square" rtlCol="0">
            <a:spAutoFit/>
          </a:bodyPr>
          <a:lstStyle/>
          <a:p>
            <a:r>
              <a:rPr lang="ja-JP" altLang="en-US" sz="6600" b="1" dirty="0">
                <a:ln w="0">
                  <a:noFill/>
                </a:ln>
                <a:solidFill>
                  <a:schemeClr val="bg1"/>
                </a:solidFill>
                <a:effectLst>
                  <a:glow rad="635000">
                    <a:srgbClr val="FF0000"/>
                  </a:glow>
                </a:effectLst>
                <a:latin typeface="游ゴシック" panose="020B0400000000000000" pitchFamily="50" charset="-128"/>
                <a:ea typeface="游ゴシック" panose="020B0400000000000000" pitchFamily="50" charset="-128"/>
              </a:rPr>
              <a:t>ああ辛と</a:t>
            </a:r>
            <a:endParaRPr lang="en-US" altLang="ja-JP" sz="6600" b="1" dirty="0">
              <a:ln w="0">
                <a:noFill/>
              </a:ln>
              <a:solidFill>
                <a:schemeClr val="bg1"/>
              </a:solidFill>
              <a:effectLst>
                <a:glow rad="635000">
                  <a:srgbClr val="FF0000"/>
                </a:glow>
              </a:effectLst>
              <a:latin typeface="游ゴシック" panose="020B0400000000000000" pitchFamily="50" charset="-128"/>
              <a:ea typeface="游ゴシック" panose="020B0400000000000000" pitchFamily="50" charset="-128"/>
            </a:endParaRPr>
          </a:p>
          <a:p>
            <a:endParaRPr lang="en-US" altLang="ja-JP" sz="6600" b="1" dirty="0">
              <a:ln w="0">
                <a:noFill/>
              </a:ln>
              <a:solidFill>
                <a:schemeClr val="bg1"/>
              </a:solidFill>
              <a:effectLst>
                <a:glow rad="635000">
                  <a:srgbClr val="FF0000"/>
                </a:glow>
              </a:effectLst>
              <a:latin typeface="游ゴシック" panose="020B0400000000000000" pitchFamily="50" charset="-128"/>
              <a:ea typeface="游ゴシック" panose="020B0400000000000000" pitchFamily="50" charset="-128"/>
            </a:endParaRPr>
          </a:p>
          <a:p>
            <a:r>
              <a:rPr lang="ja-JP" altLang="en-US" sz="6600" b="1" dirty="0">
                <a:ln w="0">
                  <a:noFill/>
                </a:ln>
                <a:solidFill>
                  <a:schemeClr val="bg1"/>
                </a:solidFill>
                <a:effectLst>
                  <a:glow rad="635000">
                    <a:srgbClr val="FF0000"/>
                  </a:glow>
                </a:effectLst>
                <a:latin typeface="游ゴシック" panose="020B0400000000000000" pitchFamily="50" charset="-128"/>
                <a:ea typeface="游ゴシック" panose="020B0400000000000000" pitchFamily="50" charset="-128"/>
              </a:rPr>
              <a:t>　いうは後なり</a:t>
            </a:r>
            <a:endParaRPr lang="en-US" altLang="ja-JP" sz="6600" b="1" dirty="0">
              <a:ln w="0">
                <a:noFill/>
              </a:ln>
              <a:solidFill>
                <a:schemeClr val="bg1"/>
              </a:solidFill>
              <a:effectLst>
                <a:glow rad="635000">
                  <a:srgbClr val="FF0000"/>
                </a:glow>
              </a:effectLst>
              <a:latin typeface="游ゴシック" panose="020B0400000000000000" pitchFamily="50" charset="-128"/>
              <a:ea typeface="游ゴシック" panose="020B0400000000000000" pitchFamily="50" charset="-128"/>
            </a:endParaRPr>
          </a:p>
          <a:p>
            <a:endParaRPr lang="en-US" altLang="ja-JP" sz="6600" b="1" dirty="0">
              <a:ln w="0">
                <a:noFill/>
              </a:ln>
              <a:solidFill>
                <a:schemeClr val="bg1"/>
              </a:solidFill>
              <a:effectLst>
                <a:glow rad="635000">
                  <a:srgbClr val="FF0000"/>
                </a:glow>
              </a:effectLst>
              <a:latin typeface="游ゴシック" panose="020B0400000000000000" pitchFamily="50" charset="-128"/>
              <a:ea typeface="游ゴシック" panose="020B0400000000000000" pitchFamily="50" charset="-128"/>
            </a:endParaRPr>
          </a:p>
          <a:p>
            <a:r>
              <a:rPr lang="ja-JP" altLang="en-US" sz="6600" b="1" dirty="0">
                <a:ln w="0">
                  <a:noFill/>
                </a:ln>
                <a:solidFill>
                  <a:schemeClr val="bg1"/>
                </a:solidFill>
                <a:effectLst>
                  <a:glow rad="635000">
                    <a:srgbClr val="FF0000"/>
                  </a:glow>
                </a:effectLst>
                <a:latin typeface="游ゴシック" panose="020B0400000000000000" pitchFamily="50" charset="-128"/>
                <a:ea typeface="游ゴシック" panose="020B0400000000000000" pitchFamily="50" charset="-128"/>
              </a:rPr>
              <a:t>　　とうがらし</a:t>
            </a:r>
            <a:endParaRPr lang="en-US" altLang="ja-JP" sz="6600" b="1" dirty="0">
              <a:ln w="0">
                <a:noFill/>
              </a:ln>
              <a:solidFill>
                <a:schemeClr val="bg1"/>
              </a:solidFill>
              <a:effectLst>
                <a:glow rad="635000">
                  <a:srgbClr val="FF0000"/>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65952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2547" y="4722274"/>
            <a:ext cx="9923979" cy="1015663"/>
          </a:xfrm>
          <a:prstGeom prst="rect">
            <a:avLst/>
          </a:prstGeom>
        </p:spPr>
        <p:txBody>
          <a:bodyPr wrap="square">
            <a:spAutoFit/>
          </a:bodyPr>
          <a:lstStyle/>
          <a:p>
            <a:pPr lvl="0" algn="ctr"/>
            <a:r>
              <a:rPr lang="ja-JP" altLang="en-US" sz="6000" b="1" dirty="0">
                <a:latin typeface="游ゴシック" panose="020B0400000000000000" pitchFamily="50" charset="-128"/>
                <a:ea typeface="游ゴシック" panose="020B0400000000000000" pitchFamily="50" charset="-128"/>
              </a:rPr>
              <a:t> 法然聖人のお言葉</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8" y="864921"/>
            <a:ext cx="8576211" cy="2123658"/>
          </a:xfrm>
          <a:prstGeom prst="rect">
            <a:avLst/>
          </a:prstGeom>
        </p:spPr>
        <p:txBody>
          <a:bodyPr wrap="square">
            <a:spAutoFit/>
          </a:bodyPr>
          <a:lstStyle/>
          <a:p>
            <a:pPr lvl="0" algn="ctr"/>
            <a:r>
              <a:rPr lang="ja-JP" altLang="en-US" sz="6600" b="1" dirty="0">
                <a:solidFill>
                  <a:srgbClr val="FF0000"/>
                </a:solidFill>
                <a:latin typeface="游ゴシック" panose="020B0400000000000000" pitchFamily="50" charset="-128"/>
                <a:ea typeface="游ゴシック" panose="020B0400000000000000" pitchFamily="50" charset="-128"/>
              </a:rPr>
              <a:t>如来より</a:t>
            </a:r>
            <a:endParaRPr lang="en-US" altLang="ja-JP" sz="6600" b="1" dirty="0">
              <a:solidFill>
                <a:srgbClr val="FF0000"/>
              </a:solidFill>
              <a:latin typeface="游ゴシック" panose="020B0400000000000000" pitchFamily="50" charset="-128"/>
              <a:ea typeface="游ゴシック" panose="020B0400000000000000" pitchFamily="50" charset="-128"/>
            </a:endParaRPr>
          </a:p>
          <a:p>
            <a:pPr lvl="0" algn="ctr"/>
            <a:r>
              <a:rPr lang="ja-JP" altLang="en-US" sz="6600" b="1" dirty="0">
                <a:solidFill>
                  <a:srgbClr val="FF0000"/>
                </a:solidFill>
                <a:latin typeface="游ゴシック" panose="020B0400000000000000" pitchFamily="50" charset="-128"/>
                <a:ea typeface="游ゴシック" panose="020B0400000000000000" pitchFamily="50" charset="-128"/>
              </a:rPr>
              <a:t>たまはりたる信心</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5" y="3364341"/>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219350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35" y="-518229"/>
            <a:ext cx="10568464" cy="7712660"/>
          </a:xfrm>
          <a:prstGeom prst="rect">
            <a:avLst/>
          </a:prstGeom>
        </p:spPr>
      </p:pic>
      <p:sp>
        <p:nvSpPr>
          <p:cNvPr id="4" name="テキスト ボックス 3"/>
          <p:cNvSpPr txBox="1"/>
          <p:nvPr/>
        </p:nvSpPr>
        <p:spPr>
          <a:xfrm>
            <a:off x="496020" y="5184653"/>
            <a:ext cx="3166601" cy="646331"/>
          </a:xfrm>
          <a:prstGeom prst="rect">
            <a:avLst/>
          </a:prstGeom>
          <a:noFill/>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（親鸞聖人）</a:t>
            </a:r>
          </a:p>
        </p:txBody>
      </p:sp>
      <p:sp>
        <p:nvSpPr>
          <p:cNvPr id="5" name="テキスト ボックス 4"/>
          <p:cNvSpPr txBox="1"/>
          <p:nvPr/>
        </p:nvSpPr>
        <p:spPr>
          <a:xfrm>
            <a:off x="1955460" y="3014935"/>
            <a:ext cx="3166601" cy="646331"/>
          </a:xfrm>
          <a:prstGeom prst="rect">
            <a:avLst/>
          </a:prstGeom>
          <a:noFill/>
          <a:effectLst>
            <a:glow rad="228600">
              <a:schemeClr val="accent4">
                <a:satMod val="175000"/>
                <a:alpha val="40000"/>
              </a:schemeClr>
            </a:glow>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（法然聖人）</a:t>
            </a:r>
          </a:p>
        </p:txBody>
      </p:sp>
    </p:spTree>
    <p:custDataLst>
      <p:tags r:id="rId1"/>
    </p:custDataLst>
    <p:extLst>
      <p:ext uri="{BB962C8B-B14F-4D97-AF65-F5344CB8AC3E}">
        <p14:creationId xmlns:p14="http://schemas.microsoft.com/office/powerpoint/2010/main" val="119609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35" y="-518229"/>
            <a:ext cx="10568464" cy="7712660"/>
          </a:xfrm>
          <a:prstGeom prst="rect">
            <a:avLst/>
          </a:prstGeom>
        </p:spPr>
      </p:pic>
      <p:sp>
        <p:nvSpPr>
          <p:cNvPr id="6" name="角丸四角形吹き出し 5"/>
          <p:cNvSpPr/>
          <p:nvPr/>
        </p:nvSpPr>
        <p:spPr>
          <a:xfrm>
            <a:off x="1115613" y="4171037"/>
            <a:ext cx="7159368" cy="2475503"/>
          </a:xfrm>
          <a:prstGeom prst="wedgeRoundRectCallout">
            <a:avLst>
              <a:gd name="adj1" fmla="val -37691"/>
              <a:gd name="adj2" fmla="val -66270"/>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ea typeface="游ゴシック" panose="020B0400000000000000" pitchFamily="50" charset="-128"/>
              </a:rPr>
              <a:t>法然さまのご信心も、私の</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信心も、かわるところがない。</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同じ信心なのです。</a:t>
            </a:r>
          </a:p>
        </p:txBody>
      </p:sp>
    </p:spTree>
    <p:extLst>
      <p:ext uri="{BB962C8B-B14F-4D97-AF65-F5344CB8AC3E}">
        <p14:creationId xmlns:p14="http://schemas.microsoft.com/office/powerpoint/2010/main" val="349481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46958" y="270329"/>
            <a:ext cx="3877985" cy="6345688"/>
          </a:xfrm>
          <a:prstGeom prst="rect">
            <a:avLst/>
          </a:prstGeom>
          <a:solidFill>
            <a:srgbClr val="00FFFF"/>
          </a:solidFill>
        </p:spPr>
        <p:txBody>
          <a:bodyPr vert="eaVert" wrap="square" rtlCol="0">
            <a:spAutoFit/>
          </a:bodyPr>
          <a:lstStyle/>
          <a:p>
            <a:r>
              <a:rPr lang="ja-JP" altLang="en-US"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専修念仏のともが</a:t>
            </a:r>
            <a:r>
              <a:rPr lang="ja-JP" altLang="en-US" sz="4800" b="1" dirty="0" err="1">
                <a:solidFill>
                  <a:srgbClr val="FF0000"/>
                </a:solidFill>
                <a:effectLst>
                  <a:glow rad="63500">
                    <a:schemeClr val="bg1"/>
                  </a:glow>
                </a:effectLst>
                <a:latin typeface="游ゴシック" panose="020B0400000000000000" pitchFamily="50" charset="-128"/>
                <a:ea typeface="游ゴシック" panose="020B0400000000000000" pitchFamily="50" charset="-128"/>
              </a:rPr>
              <a:t>ら</a:t>
            </a:r>
            <a:r>
              <a:rPr lang="ja-JP" altLang="en-US" sz="4800" b="1" dirty="0" err="1">
                <a:solidFill>
                  <a:prstClr val="black"/>
                </a:solidFill>
                <a:latin typeface="游ゴシック" panose="020B0400000000000000" pitchFamily="50" charset="-128"/>
                <a:ea typeface="游ゴシック" panose="020B0400000000000000" pitchFamily="50" charset="-128"/>
              </a:rPr>
              <a:t>の</a:t>
            </a:r>
            <a:r>
              <a:rPr lang="ja-JP" altLang="en-US" sz="4800" b="1" dirty="0">
                <a:solidFill>
                  <a:prstClr val="black"/>
                </a:solidFill>
                <a:latin typeface="游ゴシック" panose="020B0400000000000000" pitchFamily="50" charset="-128"/>
                <a:ea typeface="游ゴシック" panose="020B0400000000000000" pitchFamily="50" charset="-128"/>
              </a:rPr>
              <a:t>、わが弟子、ひとの弟子といふ相論の候ふらんこと、もつてのほかの子細なり。</a:t>
            </a:r>
            <a:r>
              <a:rPr lang="ja-JP" altLang="en-US" sz="2800" b="1" dirty="0">
                <a:solidFill>
                  <a:prstClr val="black"/>
                </a:solidFill>
                <a:latin typeface="游ゴシック" panose="020B0400000000000000" pitchFamily="50" charset="-128"/>
                <a:ea typeface="游ゴシック" panose="020B0400000000000000" pitchFamily="50" charset="-128"/>
              </a:rPr>
              <a:t> </a:t>
            </a:r>
            <a:r>
              <a:rPr lang="ja-JP" altLang="en-US" sz="2800" b="1" dirty="0">
                <a:solidFill>
                  <a:prstClr val="black"/>
                </a:solidFill>
                <a:ea typeface="游ゴシック" panose="020B0400000000000000" pitchFamily="50" charset="-128"/>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4" name="テキスト ボックス 3"/>
          <p:cNvSpPr txBox="1"/>
          <p:nvPr/>
        </p:nvSpPr>
        <p:spPr>
          <a:xfrm>
            <a:off x="375551" y="270330"/>
            <a:ext cx="4616648" cy="6345688"/>
          </a:xfrm>
          <a:prstGeom prst="rect">
            <a:avLst/>
          </a:prstGeom>
          <a:noFill/>
          <a:effectLst>
            <a:softEdge rad="63500"/>
          </a:effectLst>
        </p:spPr>
        <p:txBody>
          <a:bodyPr vert="eaVert"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同じ念仏の道を歩む人</a:t>
            </a:r>
            <a:endParaRPr lang="en-US" altLang="ja-JP" sz="4800" b="1" dirty="0">
              <a:solidFill>
                <a:srgbClr val="FF0000"/>
              </a:solidFill>
              <a:latin typeface="游ゴシック" panose="020B0400000000000000" pitchFamily="50" charset="-128"/>
              <a:ea typeface="游ゴシック" panose="020B0400000000000000" pitchFamily="50" charset="-128"/>
            </a:endParaRPr>
          </a:p>
          <a:p>
            <a:r>
              <a:rPr lang="ja-JP" altLang="en-US" sz="4800" b="1" dirty="0">
                <a:solidFill>
                  <a:srgbClr val="FF0000"/>
                </a:solidFill>
                <a:latin typeface="游ゴシック" panose="020B0400000000000000" pitchFamily="50" charset="-128"/>
                <a:ea typeface="游ゴシック" panose="020B0400000000000000" pitchFamily="50" charset="-128"/>
              </a:rPr>
              <a:t>々</a:t>
            </a:r>
            <a:r>
              <a:rPr lang="ja-JP" altLang="en-US" sz="4800" b="1" dirty="0">
                <a:solidFill>
                  <a:prstClr val="black"/>
                </a:solidFill>
                <a:latin typeface="游ゴシック" panose="020B0400000000000000" pitchFamily="50" charset="-128"/>
                <a:ea typeface="游ゴシック" panose="020B0400000000000000" pitchFamily="50" charset="-128"/>
              </a:rPr>
              <a:t>の中で、自分の弟子だ、他の人の弟子だといういい争いがあるようですが、それはもってのほかのことです。</a:t>
            </a:r>
            <a:r>
              <a:rPr lang="ja-JP" altLang="en-US" sz="2800" b="1" dirty="0">
                <a:solidFill>
                  <a:prstClr val="black"/>
                </a:solidFill>
                <a:ea typeface="游ゴシック" panose="020B0400000000000000" pitchFamily="50" charset="-128"/>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62619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35" y="-518229"/>
            <a:ext cx="10568464" cy="7712660"/>
          </a:xfrm>
          <a:prstGeom prst="rect">
            <a:avLst/>
          </a:prstGeom>
        </p:spPr>
      </p:pic>
      <p:sp>
        <p:nvSpPr>
          <p:cNvPr id="6" name="角丸四角形吹き出し 5"/>
          <p:cNvSpPr/>
          <p:nvPr/>
        </p:nvSpPr>
        <p:spPr>
          <a:xfrm>
            <a:off x="146990" y="4189615"/>
            <a:ext cx="6752065" cy="2035100"/>
          </a:xfrm>
          <a:prstGeom prst="wedgeRoundRectCallout">
            <a:avLst>
              <a:gd name="adj1" fmla="val 53155"/>
              <a:gd name="adj2" fmla="val 124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ea typeface="游ゴシック" panose="020B0400000000000000" pitchFamily="50" charset="-128"/>
              </a:rPr>
              <a:t>法然さまのご信心と、</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善信房（親鸞聖人）の信心が同じであるはずがない。</a:t>
            </a:r>
          </a:p>
        </p:txBody>
      </p:sp>
    </p:spTree>
    <p:extLst>
      <p:ext uri="{BB962C8B-B14F-4D97-AF65-F5344CB8AC3E}">
        <p14:creationId xmlns:p14="http://schemas.microsoft.com/office/powerpoint/2010/main" val="28862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82059"/>
            <a:ext cx="22647163" cy="16527459"/>
          </a:xfrm>
          <a:prstGeom prst="rect">
            <a:avLst/>
          </a:prstGeom>
        </p:spPr>
      </p:pic>
      <p:sp>
        <p:nvSpPr>
          <p:cNvPr id="7" name="テキスト ボックス 6"/>
          <p:cNvSpPr txBox="1"/>
          <p:nvPr/>
        </p:nvSpPr>
        <p:spPr>
          <a:xfrm>
            <a:off x="858585" y="277927"/>
            <a:ext cx="4616648"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源空が信心も、如来よりたまはりたる信心なり。善信房の信心も、如来よりたまはらせたまひたる信心なり。さればただ一つなり。</a:t>
            </a:r>
          </a:p>
        </p:txBody>
      </p:sp>
    </p:spTree>
    <p:custDataLst>
      <p:tags r:id="rId1"/>
    </p:custDataLst>
    <p:extLst>
      <p:ext uri="{BB962C8B-B14F-4D97-AF65-F5344CB8AC3E}">
        <p14:creationId xmlns:p14="http://schemas.microsoft.com/office/powerpoint/2010/main" val="296630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582060"/>
            <a:ext cx="22647163" cy="16527459"/>
          </a:xfrm>
          <a:prstGeom prst="rect">
            <a:avLst/>
          </a:prstGeom>
        </p:spPr>
      </p:pic>
      <p:sp>
        <p:nvSpPr>
          <p:cNvPr id="7" name="テキスト ボックス 6"/>
          <p:cNvSpPr txBox="1"/>
          <p:nvPr/>
        </p:nvSpPr>
        <p:spPr>
          <a:xfrm>
            <a:off x="858585" y="277927"/>
            <a:ext cx="4616648"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源空が信心も、</a:t>
            </a:r>
            <a:r>
              <a:rPr lang="ja-JP" altLang="en-US" sz="48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如来よりたまはりたる信心</a:t>
            </a: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なり。善信房の信心も、如来よりたまはらせたまひたる信心なり。さればただ一つなり。</a:t>
            </a:r>
          </a:p>
        </p:txBody>
      </p:sp>
    </p:spTree>
    <p:extLst>
      <p:ext uri="{BB962C8B-B14F-4D97-AF65-F5344CB8AC3E}">
        <p14:creationId xmlns:p14="http://schemas.microsoft.com/office/powerpoint/2010/main" val="3134084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63552"/>
            <a:ext cx="22647163" cy="16527459"/>
          </a:xfrm>
          <a:prstGeom prst="rect">
            <a:avLst/>
          </a:prstGeom>
        </p:spPr>
      </p:pic>
      <p:sp>
        <p:nvSpPr>
          <p:cNvPr id="7" name="テキスト ボックス 6"/>
          <p:cNvSpPr txBox="1"/>
          <p:nvPr/>
        </p:nvSpPr>
        <p:spPr>
          <a:xfrm>
            <a:off x="858585" y="277927"/>
            <a:ext cx="4616648"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源空が信心も、如来よりたまはりたる信心なり。善信房の信心も、</a:t>
            </a:r>
            <a:r>
              <a:rPr lang="ja-JP" altLang="en-US" sz="48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如来よりたまはらせたまひたる信心</a:t>
            </a: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なり。さればただ一つなり。</a:t>
            </a:r>
          </a:p>
        </p:txBody>
      </p:sp>
    </p:spTree>
    <p:extLst>
      <p:ext uri="{BB962C8B-B14F-4D97-AF65-F5344CB8AC3E}">
        <p14:creationId xmlns:p14="http://schemas.microsoft.com/office/powerpoint/2010/main" val="41436390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63552"/>
            <a:ext cx="22647163" cy="16527459"/>
          </a:xfrm>
          <a:prstGeom prst="rect">
            <a:avLst/>
          </a:prstGeom>
        </p:spPr>
      </p:pic>
      <p:sp>
        <p:nvSpPr>
          <p:cNvPr id="7" name="テキスト ボックス 6"/>
          <p:cNvSpPr txBox="1"/>
          <p:nvPr/>
        </p:nvSpPr>
        <p:spPr>
          <a:xfrm>
            <a:off x="119921" y="277927"/>
            <a:ext cx="5355312"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源空が信心も、如来よりたまはりたる信心なり。善信房の信心も、如来よりたまはらせたまひたる信心なり。されば</a:t>
            </a:r>
            <a:r>
              <a:rPr lang="ja-JP" altLang="en-US" sz="48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ただ一つ</a:t>
            </a: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なり。</a:t>
            </a:r>
            <a:endPar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（後序）</a:t>
            </a:r>
          </a:p>
        </p:txBody>
      </p:sp>
    </p:spTree>
    <p:custDataLst>
      <p:tags r:id="rId1"/>
    </p:custDataLst>
    <p:extLst>
      <p:ext uri="{BB962C8B-B14F-4D97-AF65-F5344CB8AC3E}">
        <p14:creationId xmlns:p14="http://schemas.microsoft.com/office/powerpoint/2010/main" val="35648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504336"/>
            <a:ext cx="8656507" cy="520976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☆「如来よりたまはりたる信心」</a:t>
            </a:r>
            <a:endParaRPr lang="ja-JP" altLang="en-US" sz="4000" b="1" dirty="0">
              <a:solidFill>
                <a:schemeClr val="tx1"/>
              </a:solidFill>
              <a:ea typeface="游ゴシック" panose="020B0400000000000000" pitchFamily="50" charset="-128"/>
            </a:endParaRPr>
          </a:p>
          <a:p>
            <a:pPr lvl="0" algn="ctr"/>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algn="ctr"/>
            <a:r>
              <a:rPr lang="ja-JP" altLang="en-US" sz="4000" b="1" dirty="0">
                <a:solidFill>
                  <a:prstClr val="black"/>
                </a:solidFill>
                <a:latin typeface="游ゴシック" panose="020B0400000000000000" pitchFamily="50" charset="-128"/>
                <a:ea typeface="游ゴシック" panose="020B0400000000000000" pitchFamily="50" charset="-128"/>
              </a:rPr>
              <a:t>↓</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lgn="ctr"/>
            <a:r>
              <a:rPr lang="ja-JP" altLang="en-US" sz="4000" b="1" dirty="0">
                <a:solidFill>
                  <a:prstClr val="black"/>
                </a:solidFill>
                <a:latin typeface="游ゴシック" panose="020B0400000000000000" pitchFamily="50" charset="-128"/>
                <a:ea typeface="游ゴシック" panose="020B0400000000000000" pitchFamily="50" charset="-128"/>
              </a:rPr>
              <a:t>他力の教えでは、</a:t>
            </a:r>
            <a:r>
              <a:rPr lang="ja-JP" altLang="en-US" sz="4000" b="1" dirty="0">
                <a:solidFill>
                  <a:schemeClr val="tx1"/>
                </a:solidFill>
                <a:ea typeface="游ゴシック" panose="020B0400000000000000" pitchFamily="50" charset="-128"/>
              </a:rPr>
              <a:t>師匠も弟子も如</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　来からいただいた信心によって往　</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　生が定まる。よって、師匠は弟子　</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　を専有物のように扱ってはなら</a:t>
            </a:r>
            <a:r>
              <a:rPr lang="ja-JP" altLang="en-US" sz="4000" b="1" dirty="0" err="1">
                <a:solidFill>
                  <a:schemeClr val="tx1"/>
                </a:solidFill>
                <a:ea typeface="游ゴシック" panose="020B0400000000000000" pitchFamily="50" charset="-128"/>
              </a:rPr>
              <a:t>な</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　い</a:t>
            </a:r>
            <a:r>
              <a:rPr lang="ja-JP" altLang="en-US" sz="4000" b="1" dirty="0">
                <a:solidFill>
                  <a:prstClr val="black"/>
                </a:solidFill>
                <a:latin typeface="游ゴシック" panose="020B0400000000000000" pitchFamily="50" charset="-128"/>
                <a:ea typeface="游ゴシック" panose="020B0400000000000000" pitchFamily="50" charset="-128"/>
              </a:rPr>
              <a:t>。</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42568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57" y="-336568"/>
            <a:ext cx="11041159" cy="7886544"/>
          </a:xfrm>
          <a:prstGeom prst="rect">
            <a:avLst/>
          </a:prstGeom>
        </p:spPr>
      </p:pic>
      <p:sp>
        <p:nvSpPr>
          <p:cNvPr id="2" name="タイトル 1"/>
          <p:cNvSpPr>
            <a:spLocks noGrp="1"/>
          </p:cNvSpPr>
          <p:nvPr>
            <p:ph type="title"/>
          </p:nvPr>
        </p:nvSpPr>
        <p:spPr>
          <a:xfrm>
            <a:off x="533499" y="66128"/>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第六条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511037"/>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４．仏の恩・師の恩</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998429"/>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ja-JP" altLang="en-US" sz="19200" b="1" dirty="0">
                <a:solidFill>
                  <a:schemeClr val="bg1"/>
                </a:solidFill>
                <a:latin typeface="游ゴシック" panose="020B0400000000000000" pitchFamily="50" charset="-128"/>
                <a:ea typeface="游ゴシック" panose="020B0400000000000000" pitchFamily="50" charset="-128"/>
              </a:rPr>
              <a:t>１．弟子をめぐる争い</a:t>
            </a:r>
          </a:p>
        </p:txBody>
      </p:sp>
      <p:sp>
        <p:nvSpPr>
          <p:cNvPr id="8" name="コンテンツ プレースホルダー 2"/>
          <p:cNvSpPr txBox="1">
            <a:spLocks/>
          </p:cNvSpPr>
          <p:nvPr/>
        </p:nvSpPr>
        <p:spPr>
          <a:xfrm>
            <a:off x="533499" y="2085299"/>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２．弟子一人ももたず</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2935303"/>
            <a:ext cx="7571303" cy="1569660"/>
          </a:xfrm>
          <a:prstGeom prst="rect">
            <a:avLst/>
          </a:prstGeom>
        </p:spPr>
        <p:txBody>
          <a:bodyPr wrap="none">
            <a:spAutoFit/>
          </a:bodyPr>
          <a:lstStyle/>
          <a:p>
            <a:r>
              <a:rPr lang="ja-JP" altLang="en-US" sz="4800" b="1" dirty="0">
                <a:solidFill>
                  <a:prstClr val="white"/>
                </a:solidFill>
                <a:latin typeface="游ゴシック" panose="020B0400000000000000" pitchFamily="50" charset="-128"/>
                <a:ea typeface="游ゴシック" panose="020B0400000000000000" pitchFamily="50" charset="-128"/>
              </a:rPr>
              <a:t>３．如来より</a:t>
            </a:r>
            <a:endParaRPr lang="en-US" altLang="ja-JP" sz="4800" b="1" dirty="0">
              <a:solidFill>
                <a:prstClr val="white"/>
              </a:solidFill>
              <a:latin typeface="游ゴシック" panose="020B0400000000000000" pitchFamily="50" charset="-128"/>
              <a:ea typeface="游ゴシック" panose="020B0400000000000000" pitchFamily="50" charset="-128"/>
            </a:endParaRPr>
          </a:p>
          <a:p>
            <a:r>
              <a:rPr lang="ja-JP" altLang="en-US" sz="4800" b="1" dirty="0">
                <a:solidFill>
                  <a:prstClr val="white"/>
                </a:solidFill>
                <a:latin typeface="游ゴシック" panose="020B0400000000000000" pitchFamily="50" charset="-128"/>
                <a:ea typeface="游ゴシック" panose="020B0400000000000000" pitchFamily="50" charset="-128"/>
              </a:rPr>
              <a:t>　　　　たまわりたる信心</a:t>
            </a:r>
            <a:endParaRPr lang="ja-JP" altLang="en-US" b="1" dirty="0">
              <a:solidFill>
                <a:prstClr val="white"/>
              </a:solidFill>
              <a:ea typeface="游ゴシック" panose="020B0400000000000000" pitchFamily="50" charset="-128"/>
            </a:endParaRPr>
          </a:p>
        </p:txBody>
      </p:sp>
      <p:sp>
        <p:nvSpPr>
          <p:cNvPr id="10" name="コンテンツ プレースホルダー 2"/>
          <p:cNvSpPr txBox="1">
            <a:spLocks/>
          </p:cNvSpPr>
          <p:nvPr/>
        </p:nvSpPr>
        <p:spPr>
          <a:xfrm>
            <a:off x="533499" y="5364917"/>
            <a:ext cx="8184832"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５．第六条と御同朋・御同行</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4460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412" y="-336568"/>
            <a:ext cx="11041159" cy="7886544"/>
          </a:xfrm>
          <a:prstGeom prst="rect">
            <a:avLst/>
          </a:prstGeom>
        </p:spPr>
      </p:pic>
      <p:sp>
        <p:nvSpPr>
          <p:cNvPr id="2" name="タイトル 1"/>
          <p:cNvSpPr>
            <a:spLocks noGrp="1"/>
          </p:cNvSpPr>
          <p:nvPr>
            <p:ph type="title"/>
          </p:nvPr>
        </p:nvSpPr>
        <p:spPr>
          <a:xfrm>
            <a:off x="533499" y="66128"/>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第六条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511037"/>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rgbClr val="FF0000"/>
                </a:solidFill>
                <a:latin typeface="游ゴシック" panose="020B0400000000000000" pitchFamily="50" charset="-128"/>
                <a:ea typeface="游ゴシック" panose="020B0400000000000000" pitchFamily="50" charset="-128"/>
              </a:rPr>
              <a:t>４．仏の恩・師の恩</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998429"/>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ja-JP" altLang="en-US" sz="19200" b="1" dirty="0">
                <a:solidFill>
                  <a:schemeClr val="bg1"/>
                </a:solidFill>
                <a:latin typeface="游ゴシック" panose="020B0400000000000000" pitchFamily="50" charset="-128"/>
                <a:ea typeface="游ゴシック" panose="020B0400000000000000" pitchFamily="50" charset="-128"/>
              </a:rPr>
              <a:t>１．弟子をめぐる争い</a:t>
            </a:r>
          </a:p>
        </p:txBody>
      </p:sp>
      <p:sp>
        <p:nvSpPr>
          <p:cNvPr id="8" name="コンテンツ プレースホルダー 2"/>
          <p:cNvSpPr txBox="1">
            <a:spLocks/>
          </p:cNvSpPr>
          <p:nvPr/>
        </p:nvSpPr>
        <p:spPr>
          <a:xfrm>
            <a:off x="533499" y="2085299"/>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２．弟子一人ももたず</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2935303"/>
            <a:ext cx="7571303" cy="1569660"/>
          </a:xfrm>
          <a:prstGeom prst="rect">
            <a:avLst/>
          </a:prstGeom>
        </p:spPr>
        <p:txBody>
          <a:bodyPr wrap="non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３．如来より</a:t>
            </a:r>
            <a:endParaRPr lang="en-US" altLang="ja-JP" sz="4800" b="1" dirty="0">
              <a:solidFill>
                <a:schemeClr val="bg1"/>
              </a:solidFill>
              <a:latin typeface="游ゴシック" panose="020B0400000000000000" pitchFamily="50" charset="-128"/>
              <a:ea typeface="游ゴシック" panose="020B0400000000000000" pitchFamily="50" charset="-128"/>
            </a:endParaRPr>
          </a:p>
          <a:p>
            <a:r>
              <a:rPr lang="ja-JP" altLang="en-US" sz="4800" b="1" dirty="0">
                <a:solidFill>
                  <a:schemeClr val="bg1"/>
                </a:solidFill>
                <a:latin typeface="游ゴシック" panose="020B0400000000000000" pitchFamily="50" charset="-128"/>
                <a:ea typeface="游ゴシック" panose="020B0400000000000000" pitchFamily="50" charset="-128"/>
              </a:rPr>
              <a:t>　　　　たまわりたる信心</a:t>
            </a:r>
            <a:endParaRPr lang="ja-JP" altLang="en-US" b="1" dirty="0">
              <a:solidFill>
                <a:schemeClr val="bg1"/>
              </a:solidFill>
              <a:ea typeface="游ゴシック" panose="020B0400000000000000" pitchFamily="50" charset="-128"/>
            </a:endParaRPr>
          </a:p>
        </p:txBody>
      </p:sp>
      <p:sp>
        <p:nvSpPr>
          <p:cNvPr id="10" name="コンテンツ プレースホルダー 2"/>
          <p:cNvSpPr txBox="1">
            <a:spLocks/>
          </p:cNvSpPr>
          <p:nvPr/>
        </p:nvSpPr>
        <p:spPr>
          <a:xfrm>
            <a:off x="533499" y="5364917"/>
            <a:ext cx="8184832"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５．第六条と御同朋・御同行</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297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412" y="-336568"/>
            <a:ext cx="11041159" cy="7886544"/>
          </a:xfrm>
          <a:prstGeom prst="rect">
            <a:avLst/>
          </a:prstGeom>
        </p:spPr>
      </p:pic>
      <p:sp>
        <p:nvSpPr>
          <p:cNvPr id="4" name="テキスト ボックス 3"/>
          <p:cNvSpPr txBox="1"/>
          <p:nvPr/>
        </p:nvSpPr>
        <p:spPr>
          <a:xfrm>
            <a:off x="695747" y="2861495"/>
            <a:ext cx="9144000" cy="923330"/>
          </a:xfrm>
          <a:prstGeom prst="rect">
            <a:avLst/>
          </a:prstGeom>
          <a:noFill/>
          <a:effectLst>
            <a:glow rad="228600">
              <a:schemeClr val="accent4">
                <a:satMod val="175000"/>
                <a:alpha val="40000"/>
              </a:schemeClr>
            </a:glow>
          </a:effectLst>
        </p:spPr>
        <p:txBody>
          <a:bodyPr wrap="square" rtlCol="0">
            <a:spAutoFit/>
          </a:bodyPr>
          <a:lstStyle/>
          <a:p>
            <a:r>
              <a:rPr lang="ja-JP" altLang="en-US" sz="5400" b="1" dirty="0">
                <a:solidFill>
                  <a:srgbClr val="FF0000"/>
                </a:solidFill>
                <a:latin typeface="+mj-lt"/>
                <a:ea typeface="游ゴシック" panose="020B0400000000000000" pitchFamily="50" charset="-128"/>
              </a:rPr>
              <a:t>４．仏の恩･師の恩</a:t>
            </a:r>
            <a:endParaRPr lang="en-US" altLang="ja-JP" sz="5400" b="1" dirty="0">
              <a:solidFill>
                <a:srgbClr val="FF0000"/>
              </a:solidFill>
              <a:latin typeface="+mj-lt"/>
              <a:ea typeface="游ゴシック" panose="020B0400000000000000" pitchFamily="50" charset="-128"/>
            </a:endParaRPr>
          </a:p>
        </p:txBody>
      </p:sp>
    </p:spTree>
    <p:extLst>
      <p:ext uri="{BB962C8B-B14F-4D97-AF65-F5344CB8AC3E}">
        <p14:creationId xmlns:p14="http://schemas.microsoft.com/office/powerpoint/2010/main" val="529766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1340" y="4257817"/>
            <a:ext cx="8775192" cy="1938992"/>
          </a:xfrm>
          <a:prstGeom prst="rect">
            <a:avLst/>
          </a:prstGeom>
        </p:spPr>
        <p:txBody>
          <a:bodyPr wrap="square">
            <a:spAutoFit/>
          </a:bodyPr>
          <a:lstStyle/>
          <a:p>
            <a:pPr lvl="0" algn="ctr"/>
            <a:r>
              <a:rPr lang="en-US" altLang="ja-JP"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口伝鈔</a:t>
            </a:r>
            <a:r>
              <a:rPr lang="en-US" altLang="ja-JP"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a:t>
            </a:r>
            <a:r>
              <a:rPr lang="en-US" altLang="ja-JP"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改邪鈔</a:t>
            </a:r>
            <a:r>
              <a:rPr lang="en-US" altLang="ja-JP" sz="6000" b="1" dirty="0">
                <a:latin typeface="游ゴシック" panose="020B0400000000000000" pitchFamily="50" charset="-128"/>
                <a:ea typeface="游ゴシック" panose="020B0400000000000000" pitchFamily="50" charset="-128"/>
              </a:rPr>
              <a:t>』</a:t>
            </a:r>
          </a:p>
          <a:p>
            <a:pPr lvl="0" algn="ctr"/>
            <a:r>
              <a:rPr lang="ja-JP" altLang="en-US" sz="6000" b="1" dirty="0">
                <a:latin typeface="游ゴシック" panose="020B0400000000000000" pitchFamily="50" charset="-128"/>
                <a:ea typeface="游ゴシック" panose="020B0400000000000000" pitchFamily="50" charset="-128"/>
              </a:rPr>
              <a:t>にも、同様の内容がある</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40" y="1082298"/>
            <a:ext cx="8576211" cy="1107996"/>
          </a:xfrm>
          <a:prstGeom prst="rect">
            <a:avLst/>
          </a:prstGeom>
        </p:spPr>
        <p:txBody>
          <a:bodyPr wrap="square">
            <a:spAutoFit/>
          </a:bodyPr>
          <a:lstStyle/>
          <a:p>
            <a:pPr lvl="0" algn="ctr"/>
            <a:r>
              <a:rPr lang="en-US" altLang="ja-JP" sz="6600" b="1" dirty="0">
                <a:solidFill>
                  <a:srgbClr val="FF0000"/>
                </a:solidFill>
                <a:latin typeface="游ゴシック" panose="020B0400000000000000" pitchFamily="50" charset="-128"/>
                <a:ea typeface="游ゴシック" panose="020B0400000000000000" pitchFamily="50" charset="-128"/>
              </a:rPr>
              <a:t>『</a:t>
            </a:r>
            <a:r>
              <a:rPr lang="ja-JP" altLang="en-US" sz="6600" b="1" dirty="0">
                <a:solidFill>
                  <a:srgbClr val="FF0000"/>
                </a:solidFill>
                <a:latin typeface="游ゴシック" panose="020B0400000000000000" pitchFamily="50" charset="-128"/>
                <a:ea typeface="游ゴシック" panose="020B0400000000000000" pitchFamily="50" charset="-128"/>
              </a:rPr>
              <a:t>歎異抄</a:t>
            </a:r>
            <a:r>
              <a:rPr lang="en-US" altLang="ja-JP" sz="6600" b="1" dirty="0">
                <a:solidFill>
                  <a:srgbClr val="FF0000"/>
                </a:solidFill>
                <a:latin typeface="游ゴシック" panose="020B0400000000000000" pitchFamily="50" charset="-128"/>
                <a:ea typeface="游ゴシック" panose="020B0400000000000000" pitchFamily="50" charset="-128"/>
              </a:rPr>
              <a:t>』</a:t>
            </a:r>
            <a:r>
              <a:rPr lang="ja-JP" altLang="en-US" sz="6600" b="1" dirty="0">
                <a:solidFill>
                  <a:srgbClr val="FF0000"/>
                </a:solidFill>
                <a:latin typeface="游ゴシック" panose="020B0400000000000000" pitchFamily="50" charset="-128"/>
                <a:ea typeface="游ゴシック" panose="020B0400000000000000" pitchFamily="50" charset="-128"/>
              </a:rPr>
              <a:t>第六条</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5" y="2732970"/>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14433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46958" y="270329"/>
            <a:ext cx="3877985" cy="6345688"/>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専修念仏のともが</a:t>
            </a:r>
            <a:r>
              <a:rPr lang="ja-JP" altLang="en-US" sz="4800" b="1" dirty="0" err="1">
                <a:solidFill>
                  <a:prstClr val="black"/>
                </a:solidFill>
                <a:latin typeface="游ゴシック" panose="020B0400000000000000" pitchFamily="50" charset="-128"/>
                <a:ea typeface="游ゴシック" panose="020B0400000000000000" pitchFamily="50" charset="-128"/>
              </a:rPr>
              <a:t>らの</a:t>
            </a:r>
            <a:r>
              <a:rPr lang="ja-JP" altLang="en-US" sz="4800" b="1" dirty="0">
                <a:solidFill>
                  <a:prstClr val="black"/>
                </a:solidFill>
                <a:latin typeface="游ゴシック" panose="020B0400000000000000" pitchFamily="50" charset="-128"/>
                <a:ea typeface="游ゴシック" panose="020B0400000000000000" pitchFamily="50" charset="-128"/>
              </a:rPr>
              <a:t>、わが弟子、ひとの弟子といふ</a:t>
            </a:r>
            <a:r>
              <a:rPr lang="ja-JP" altLang="en-US"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相論</a:t>
            </a:r>
            <a:r>
              <a:rPr lang="ja-JP" altLang="en-US" sz="4800" b="1" dirty="0">
                <a:solidFill>
                  <a:prstClr val="black"/>
                </a:solidFill>
                <a:latin typeface="游ゴシック" panose="020B0400000000000000" pitchFamily="50" charset="-128"/>
                <a:ea typeface="游ゴシック" panose="020B0400000000000000" pitchFamily="50" charset="-128"/>
              </a:rPr>
              <a:t>の候ふらんこと、もつてのほかの子細なり。</a:t>
            </a:r>
            <a:r>
              <a:rPr lang="ja-JP" altLang="en-US" sz="2800" b="1" dirty="0">
                <a:solidFill>
                  <a:prstClr val="black"/>
                </a:solidFill>
                <a:latin typeface="游ゴシック" panose="020B0400000000000000" pitchFamily="50" charset="-128"/>
                <a:ea typeface="游ゴシック" panose="020B0400000000000000" pitchFamily="50" charset="-128"/>
              </a:rPr>
              <a:t> </a:t>
            </a:r>
            <a:r>
              <a:rPr lang="ja-JP" altLang="en-US" sz="2800" b="1" dirty="0">
                <a:solidFill>
                  <a:prstClr val="black"/>
                </a:solidFill>
                <a:ea typeface="游ゴシック" panose="020B0400000000000000" pitchFamily="50" charset="-128"/>
              </a:rPr>
              <a:t>　　　　　　　　　</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4" name="テキスト ボックス 3"/>
          <p:cNvSpPr txBox="1"/>
          <p:nvPr/>
        </p:nvSpPr>
        <p:spPr>
          <a:xfrm>
            <a:off x="375551" y="270330"/>
            <a:ext cx="4616648" cy="6345688"/>
          </a:xfrm>
          <a:prstGeom prst="rect">
            <a:avLst/>
          </a:prstGeom>
          <a:no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同じ念仏の道を歩む人</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々の中で、自分の弟子だ、他の人の弟子だという</a:t>
            </a:r>
            <a:r>
              <a:rPr lang="ja-JP" altLang="en-US" sz="4800" b="1" dirty="0">
                <a:solidFill>
                  <a:srgbClr val="FF0000"/>
                </a:solidFill>
                <a:latin typeface="游ゴシック" panose="020B0400000000000000" pitchFamily="50" charset="-128"/>
                <a:ea typeface="游ゴシック" panose="020B0400000000000000" pitchFamily="50" charset="-128"/>
              </a:rPr>
              <a:t>いい争い</a:t>
            </a:r>
            <a:r>
              <a:rPr lang="ja-JP" altLang="en-US" sz="4800" b="1" dirty="0">
                <a:solidFill>
                  <a:prstClr val="black"/>
                </a:solidFill>
                <a:latin typeface="游ゴシック" panose="020B0400000000000000" pitchFamily="50" charset="-128"/>
                <a:ea typeface="游ゴシック" panose="020B0400000000000000" pitchFamily="50" charset="-128"/>
              </a:rPr>
              <a:t>があるようですが、それはもってのほかのことです。</a:t>
            </a:r>
            <a:r>
              <a:rPr lang="ja-JP" altLang="en-US" sz="2800" b="1" dirty="0">
                <a:solidFill>
                  <a:prstClr val="black"/>
                </a:solidFill>
                <a:ea typeface="游ゴシック" panose="020B0400000000000000" pitchFamily="50" charset="-128"/>
              </a:rPr>
              <a:t>　　　</a:t>
            </a:r>
            <a:endParaRPr lang="ja-JP" altLang="en-US" sz="4800" b="1"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523031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579" y="153015"/>
            <a:ext cx="11722649" cy="7194176"/>
          </a:xfrm>
          <a:prstGeom prst="rect">
            <a:avLst/>
          </a:prstGeom>
        </p:spPr>
      </p:pic>
      <p:sp>
        <p:nvSpPr>
          <p:cNvPr id="6" name="テキスト ボックス 5"/>
          <p:cNvSpPr txBox="1"/>
          <p:nvPr/>
        </p:nvSpPr>
        <p:spPr>
          <a:xfrm>
            <a:off x="7482007" y="0"/>
            <a:ext cx="1661993" cy="6858000"/>
          </a:xfrm>
          <a:prstGeom prst="rect">
            <a:avLst/>
          </a:prstGeom>
          <a:solidFill>
            <a:srgbClr val="002060"/>
          </a:solidFill>
        </p:spPr>
        <p:txBody>
          <a:bodyPr vert="eaVert" wrap="square" rtlCol="0">
            <a:spAutoFit/>
          </a:bodyPr>
          <a:lstStyle/>
          <a:p>
            <a:pPr algn="ctr"/>
            <a:endParaRPr lang="en-US" altLang="ja-JP" sz="2400" b="1" dirty="0">
              <a:solidFill>
                <a:schemeClr val="bg1"/>
              </a:solidFill>
              <a:ea typeface="游ゴシック" panose="020B0400000000000000" pitchFamily="50" charset="-128"/>
            </a:endParaRPr>
          </a:p>
          <a:p>
            <a:pPr algn="ctr"/>
            <a:r>
              <a:rPr lang="ja-JP" altLang="en-US" sz="4800" b="1" dirty="0">
                <a:solidFill>
                  <a:schemeClr val="bg1"/>
                </a:solidFill>
                <a:ea typeface="游ゴシック" panose="020B0400000000000000" pitchFamily="50" charset="-128"/>
              </a:rPr>
              <a:t>第三代宗主　覚如上人</a:t>
            </a:r>
            <a:endParaRPr lang="en-US" altLang="ja-JP" sz="4800" b="1" dirty="0">
              <a:solidFill>
                <a:schemeClr val="bg1"/>
              </a:solidFill>
              <a:ea typeface="游ゴシック" panose="020B0400000000000000" pitchFamily="50" charset="-128"/>
            </a:endParaRPr>
          </a:p>
          <a:p>
            <a:pPr algn="ctr"/>
            <a:endParaRPr kumimoji="1" lang="ja-JP" altLang="en-US" sz="2400" b="1" dirty="0">
              <a:solidFill>
                <a:schemeClr val="bg1"/>
              </a:solidFill>
              <a:ea typeface="游ゴシック" panose="020B0400000000000000" pitchFamily="50" charset="-128"/>
            </a:endParaRPr>
          </a:p>
        </p:txBody>
      </p:sp>
      <p:sp>
        <p:nvSpPr>
          <p:cNvPr id="5" name="正方形/長方形 4"/>
          <p:cNvSpPr/>
          <p:nvPr/>
        </p:nvSpPr>
        <p:spPr>
          <a:xfrm>
            <a:off x="0" y="4707762"/>
            <a:ext cx="8775192" cy="1754326"/>
          </a:xfrm>
          <a:prstGeom prst="rect">
            <a:avLst/>
          </a:prstGeom>
        </p:spPr>
        <p:txBody>
          <a:bodyPr wrap="square">
            <a:spAutoFit/>
          </a:bodyPr>
          <a:lstStyle/>
          <a:p>
            <a:pPr lvl="0"/>
            <a:r>
              <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口伝鈔</a:t>
            </a:r>
            <a:r>
              <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p>
          <a:p>
            <a:pPr lvl="0"/>
            <a:r>
              <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改邪鈔</a:t>
            </a:r>
            <a:r>
              <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の著者</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24935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7787" y="3865932"/>
            <a:ext cx="9249977" cy="2585323"/>
          </a:xfrm>
          <a:prstGeom prst="rect">
            <a:avLst/>
          </a:prstGeom>
        </p:spPr>
        <p:txBody>
          <a:bodyPr wrap="square">
            <a:spAutoFit/>
          </a:bodyPr>
          <a:lstStyle/>
          <a:p>
            <a:pPr lvl="0" algn="ctr"/>
            <a:r>
              <a:rPr lang="ja-JP" altLang="en-US" sz="5400" b="1" dirty="0">
                <a:latin typeface="游ゴシック" panose="020B0400000000000000" pitchFamily="50" charset="-128"/>
                <a:ea typeface="游ゴシック" panose="020B0400000000000000" pitchFamily="50" charset="-128"/>
              </a:rPr>
              <a:t>弟子・同行をあら</a:t>
            </a:r>
            <a:r>
              <a:rPr lang="ja-JP" altLang="en-US" sz="5400" b="1" dirty="0" err="1">
                <a:latin typeface="游ゴシック" panose="020B0400000000000000" pitchFamily="50" charset="-128"/>
                <a:ea typeface="游ゴシック" panose="020B0400000000000000" pitchFamily="50" charset="-128"/>
              </a:rPr>
              <a:t>そひ</a:t>
            </a:r>
            <a:r>
              <a:rPr lang="ja-JP" altLang="en-US" sz="5400" b="1" dirty="0">
                <a:latin typeface="游ゴシック" panose="020B0400000000000000" pitchFamily="50" charset="-128"/>
                <a:ea typeface="游ゴシック" panose="020B0400000000000000" pitchFamily="50" charset="-128"/>
              </a:rPr>
              <a:t>、</a:t>
            </a:r>
            <a:endParaRPr lang="en-US" altLang="ja-JP" sz="5400" b="1" dirty="0">
              <a:latin typeface="游ゴシック" panose="020B0400000000000000" pitchFamily="50" charset="-128"/>
              <a:ea typeface="游ゴシック" panose="020B0400000000000000" pitchFamily="50" charset="-128"/>
            </a:endParaRPr>
          </a:p>
          <a:p>
            <a:pPr lvl="0" algn="ctr"/>
            <a:r>
              <a:rPr lang="ja-JP" altLang="en-US" sz="5400" b="1" dirty="0">
                <a:latin typeface="游ゴシック" panose="020B0400000000000000" pitchFamily="50" charset="-128"/>
                <a:ea typeface="游ゴシック" panose="020B0400000000000000" pitchFamily="50" charset="-128"/>
              </a:rPr>
              <a:t>本尊・聖教を</a:t>
            </a:r>
            <a:r>
              <a:rPr lang="ja-JP" altLang="en-US" sz="5400" b="1" dirty="0" err="1">
                <a:latin typeface="游ゴシック" panose="020B0400000000000000" pitchFamily="50" charset="-128"/>
                <a:ea typeface="游ゴシック" panose="020B0400000000000000" pitchFamily="50" charset="-128"/>
              </a:rPr>
              <a:t>奪ひ</a:t>
            </a:r>
            <a:r>
              <a:rPr lang="ja-JP" altLang="en-US" sz="5400" b="1" dirty="0">
                <a:latin typeface="游ゴシック" panose="020B0400000000000000" pitchFamily="50" charset="-128"/>
                <a:ea typeface="游ゴシック" panose="020B0400000000000000" pitchFamily="50" charset="-128"/>
              </a:rPr>
              <a:t>とること、</a:t>
            </a:r>
            <a:endParaRPr lang="en-US" altLang="ja-JP" sz="5400" b="1" dirty="0">
              <a:latin typeface="游ゴシック" panose="020B0400000000000000" pitchFamily="50" charset="-128"/>
              <a:ea typeface="游ゴシック" panose="020B0400000000000000" pitchFamily="50" charset="-128"/>
            </a:endParaRPr>
          </a:p>
          <a:p>
            <a:pPr lvl="0" algn="ctr"/>
            <a:r>
              <a:rPr lang="ja-JP" altLang="en-US" sz="5400" b="1" dirty="0">
                <a:latin typeface="游ゴシック" panose="020B0400000000000000" pitchFamily="50" charset="-128"/>
                <a:ea typeface="游ゴシック" panose="020B0400000000000000" pitchFamily="50" charset="-128"/>
              </a:rPr>
              <a:t>しかる</a:t>
            </a:r>
            <a:r>
              <a:rPr lang="ja-JP" altLang="en-US" sz="5400" b="1" dirty="0" err="1">
                <a:latin typeface="游ゴシック" panose="020B0400000000000000" pitchFamily="50" charset="-128"/>
                <a:ea typeface="游ゴシック" panose="020B0400000000000000" pitchFamily="50" charset="-128"/>
              </a:rPr>
              <a:t>べ</a:t>
            </a:r>
            <a:r>
              <a:rPr lang="ja-JP" altLang="en-US" sz="5400" b="1" dirty="0">
                <a:latin typeface="游ゴシック" panose="020B0400000000000000" pitchFamily="50" charset="-128"/>
                <a:ea typeface="游ゴシック" panose="020B0400000000000000" pitchFamily="50" charset="-128"/>
              </a:rPr>
              <a:t>からざるよしの事</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0" y="458183"/>
            <a:ext cx="8576211" cy="1107996"/>
          </a:xfrm>
          <a:prstGeom prst="rect">
            <a:avLst/>
          </a:prstGeom>
        </p:spPr>
        <p:txBody>
          <a:bodyPr wrap="square">
            <a:spAutoFit/>
          </a:bodyPr>
          <a:lstStyle/>
          <a:p>
            <a:pPr lvl="0" algn="ctr"/>
            <a:r>
              <a:rPr lang="en-US" altLang="ja-JP" sz="6600" b="1" dirty="0">
                <a:solidFill>
                  <a:srgbClr val="FF0000"/>
                </a:solidFill>
                <a:latin typeface="游ゴシック" panose="020B0400000000000000" pitchFamily="50" charset="-128"/>
                <a:ea typeface="游ゴシック" panose="020B0400000000000000" pitchFamily="50" charset="-128"/>
              </a:rPr>
              <a:t>『</a:t>
            </a:r>
            <a:r>
              <a:rPr lang="ja-JP" altLang="en-US" sz="6600" b="1" dirty="0">
                <a:solidFill>
                  <a:srgbClr val="FF0000"/>
                </a:solidFill>
                <a:latin typeface="游ゴシック" panose="020B0400000000000000" pitchFamily="50" charset="-128"/>
                <a:ea typeface="游ゴシック" panose="020B0400000000000000" pitchFamily="50" charset="-128"/>
              </a:rPr>
              <a:t>口伝鈔</a:t>
            </a:r>
            <a:r>
              <a:rPr lang="en-US" altLang="ja-JP" sz="6600" b="1" dirty="0">
                <a:solidFill>
                  <a:srgbClr val="FF0000"/>
                </a:solidFill>
                <a:latin typeface="游ゴシック" panose="020B0400000000000000" pitchFamily="50" charset="-128"/>
                <a:ea typeface="游ゴシック" panose="020B0400000000000000" pitchFamily="50" charset="-128"/>
              </a:rPr>
              <a:t>』</a:t>
            </a:r>
            <a:r>
              <a:rPr lang="ja-JP" altLang="en-US" sz="6600" b="1" dirty="0">
                <a:solidFill>
                  <a:srgbClr val="FF0000"/>
                </a:solidFill>
                <a:latin typeface="游ゴシック" panose="020B0400000000000000" pitchFamily="50" charset="-128"/>
                <a:ea typeface="游ゴシック" panose="020B0400000000000000" pitchFamily="50" charset="-128"/>
              </a:rPr>
              <a:t>第六条</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1" y="2526138"/>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7" name="正方形/長方形 6"/>
          <p:cNvSpPr/>
          <p:nvPr/>
        </p:nvSpPr>
        <p:spPr>
          <a:xfrm>
            <a:off x="1479337" y="1520998"/>
            <a:ext cx="5940206" cy="646331"/>
          </a:xfrm>
          <a:prstGeom prst="rect">
            <a:avLst/>
          </a:prstGeom>
        </p:spPr>
        <p:txBody>
          <a:bodyPr wrap="square">
            <a:spAutoFit/>
          </a:bodyPr>
          <a:lstStyle/>
          <a:p>
            <a:pPr lvl="0"/>
            <a:r>
              <a:rPr lang="ja-JP" altLang="en-US" sz="3600" b="1" dirty="0">
                <a:latin typeface="游ゴシック" panose="020B0400000000000000" pitchFamily="50" charset="-128"/>
                <a:ea typeface="游ゴシック" panose="020B0400000000000000" pitchFamily="50" charset="-128"/>
              </a:rPr>
              <a:t>（</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註釈版聖典</a:t>
            </a:r>
            <a:r>
              <a:rPr lang="en-US" altLang="ja-JP" sz="3600" b="1" dirty="0">
                <a:latin typeface="游ゴシック" panose="020B0400000000000000" pitchFamily="50" charset="-128"/>
                <a:ea typeface="游ゴシック" panose="020B0400000000000000" pitchFamily="50" charset="-128"/>
              </a:rPr>
              <a:t>』880</a:t>
            </a:r>
            <a:r>
              <a:rPr lang="ja-JP" altLang="en-US" sz="3600" b="1" dirty="0">
                <a:latin typeface="游ゴシック" panose="020B0400000000000000" pitchFamily="50" charset="-128"/>
                <a:ea typeface="游ゴシック" panose="020B0400000000000000" pitchFamily="50" charset="-128"/>
              </a:rPr>
              <a:t>頁）</a:t>
            </a:r>
            <a:endParaRPr lang="en-US" altLang="ja-JP" sz="3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24723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505" y="0"/>
            <a:ext cx="5206495" cy="3552095"/>
          </a:xfrm>
          <a:prstGeom prst="rect">
            <a:avLst/>
          </a:prstGeom>
        </p:spPr>
      </p:pic>
      <p:sp>
        <p:nvSpPr>
          <p:cNvPr id="4" name="正方形/長方形 3"/>
          <p:cNvSpPr/>
          <p:nvPr/>
        </p:nvSpPr>
        <p:spPr>
          <a:xfrm>
            <a:off x="3347840" y="3552095"/>
            <a:ext cx="7102033" cy="3046988"/>
          </a:xfrm>
          <a:prstGeom prst="rect">
            <a:avLst/>
          </a:prstGeom>
        </p:spPr>
        <p:txBody>
          <a:bodyPr wrap="square">
            <a:spAutoFit/>
          </a:bodyPr>
          <a:lstStyle/>
          <a:p>
            <a:pPr lvl="0"/>
            <a:r>
              <a:rPr lang="ja-JP" altLang="en-US" sz="4800" b="1" dirty="0">
                <a:latin typeface="游ゴシック" panose="020B0400000000000000" pitchFamily="50" charset="-128"/>
                <a:ea typeface="游ゴシック" panose="020B0400000000000000" pitchFamily="50" charset="-128"/>
              </a:rPr>
              <a:t>・信楽房が親鸞聖人</a:t>
            </a:r>
            <a:endParaRPr lang="en-US" altLang="ja-JP" sz="4800" b="1" dirty="0">
              <a:latin typeface="游ゴシック" panose="020B0400000000000000" pitchFamily="50" charset="-128"/>
              <a:ea typeface="游ゴシック" panose="020B0400000000000000" pitchFamily="50" charset="-128"/>
            </a:endParaRPr>
          </a:p>
          <a:p>
            <a:pPr lvl="0"/>
            <a:r>
              <a:rPr lang="ja-JP" altLang="en-US" sz="4800" b="1" dirty="0">
                <a:latin typeface="游ゴシック" panose="020B0400000000000000" pitchFamily="50" charset="-128"/>
                <a:ea typeface="游ゴシック" panose="020B0400000000000000" pitchFamily="50" charset="-128"/>
              </a:rPr>
              <a:t>　の教えに反対して</a:t>
            </a:r>
            <a:endParaRPr lang="en-US" altLang="ja-JP" sz="4800" b="1" dirty="0">
              <a:latin typeface="游ゴシック" panose="020B0400000000000000" pitchFamily="50" charset="-128"/>
              <a:ea typeface="游ゴシック" panose="020B0400000000000000" pitchFamily="50" charset="-128"/>
            </a:endParaRPr>
          </a:p>
          <a:p>
            <a:pPr lvl="0"/>
            <a:r>
              <a:rPr lang="ja-JP" altLang="en-US" sz="4800" b="1" dirty="0">
                <a:latin typeface="游ゴシック" panose="020B0400000000000000" pitchFamily="50" charset="-128"/>
                <a:ea typeface="游ゴシック" panose="020B0400000000000000" pitchFamily="50" charset="-128"/>
              </a:rPr>
              <a:t>　故郷へ帰ることに</a:t>
            </a:r>
            <a:endParaRPr lang="en-US" altLang="ja-JP" sz="4800" b="1" dirty="0">
              <a:latin typeface="游ゴシック" panose="020B0400000000000000" pitchFamily="50" charset="-128"/>
              <a:ea typeface="游ゴシック" panose="020B0400000000000000" pitchFamily="50" charset="-128"/>
            </a:endParaRPr>
          </a:p>
          <a:p>
            <a:pPr lvl="0"/>
            <a:r>
              <a:rPr lang="ja-JP" altLang="en-US" sz="4800" b="1" dirty="0">
                <a:latin typeface="游ゴシック" panose="020B0400000000000000" pitchFamily="50" charset="-128"/>
                <a:ea typeface="游ゴシック" panose="020B0400000000000000" pitchFamily="50" charset="-128"/>
              </a:rPr>
              <a:t>　なった</a:t>
            </a:r>
            <a:endParaRPr lang="en-US" altLang="ja-JP" sz="4800" b="1" dirty="0">
              <a:latin typeface="游ゴシック" panose="020B0400000000000000" pitchFamily="50" charset="-128"/>
              <a:ea typeface="游ゴシック" panose="020B0400000000000000" pitchFamily="50" charset="-128"/>
            </a:endParaRP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934" y="1362644"/>
            <a:ext cx="6372905" cy="8357907"/>
          </a:xfrm>
          <a:prstGeom prst="rect">
            <a:avLst/>
          </a:prstGeom>
        </p:spPr>
      </p:pic>
      <p:sp>
        <p:nvSpPr>
          <p:cNvPr id="6" name="正方形/長方形 5"/>
          <p:cNvSpPr/>
          <p:nvPr/>
        </p:nvSpPr>
        <p:spPr>
          <a:xfrm>
            <a:off x="1301253" y="4513172"/>
            <a:ext cx="923330" cy="2056849"/>
          </a:xfrm>
          <a:prstGeom prst="rect">
            <a:avLst/>
          </a:prstGeom>
        </p:spPr>
        <p:txBody>
          <a:bodyPr vert="eaVert" wrap="square">
            <a:spAutoFit/>
          </a:bodyPr>
          <a:lstStyle/>
          <a:p>
            <a:pPr lvl="0"/>
            <a:r>
              <a:rPr lang="ja-JP" altLang="en-US" sz="4800" b="1" dirty="0">
                <a:latin typeface="ＤＦ平成ゴシック体W5" panose="020B0509000000000000" pitchFamily="49" charset="-128"/>
                <a:ea typeface="ＤＦ平成ゴシック体W5" panose="020B0509000000000000" pitchFamily="49" charset="-128"/>
              </a:rPr>
              <a:t>信楽房</a:t>
            </a:r>
            <a:endParaRPr lang="en-US" altLang="ja-JP" sz="4800" b="1" dirty="0">
              <a:latin typeface="ＤＦ平成ゴシック体W5" panose="020B0509000000000000" pitchFamily="49" charset="-128"/>
              <a:ea typeface="ＤＦ平成ゴシック体W5" panose="020B0509000000000000" pitchFamily="49" charset="-128"/>
            </a:endParaRPr>
          </a:p>
        </p:txBody>
      </p:sp>
    </p:spTree>
    <p:custDataLst>
      <p:tags r:id="rId1"/>
    </p:custDataLst>
    <p:extLst>
      <p:ext uri="{BB962C8B-B14F-4D97-AF65-F5344CB8AC3E}">
        <p14:creationId xmlns:p14="http://schemas.microsoft.com/office/powerpoint/2010/main" val="17087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02854" y="4242823"/>
            <a:ext cx="8982663" cy="1938992"/>
          </a:xfrm>
          <a:prstGeom prst="rect">
            <a:avLst/>
          </a:prstGeom>
        </p:spPr>
        <p:txBody>
          <a:bodyPr wrap="square">
            <a:spAutoFit/>
          </a:bodyPr>
          <a:lstStyle/>
          <a:p>
            <a:pPr lvl="0" algn="ctr"/>
            <a:r>
              <a:rPr lang="ja-JP" altLang="en-US" sz="6000" b="1" dirty="0">
                <a:latin typeface="游ゴシック" panose="020B0400000000000000" pitchFamily="50" charset="-128"/>
                <a:ea typeface="游ゴシック" panose="020B0400000000000000" pitchFamily="50" charset="-128"/>
              </a:rPr>
              <a:t>師の前でとがめを受けること。非難をあびること。</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6" y="1115292"/>
            <a:ext cx="8576211" cy="1107996"/>
          </a:xfrm>
          <a:prstGeom prst="rect">
            <a:avLst/>
          </a:prstGeom>
        </p:spPr>
        <p:txBody>
          <a:bodyPr wrap="square">
            <a:spAutoFit/>
          </a:bodyPr>
          <a:lstStyle/>
          <a:p>
            <a:pPr lvl="0" algn="ctr"/>
            <a:r>
              <a:rPr lang="ja-JP" altLang="en-US" sz="6600" b="1" dirty="0">
                <a:solidFill>
                  <a:srgbClr val="FF0000"/>
                </a:solidFill>
                <a:latin typeface="游ゴシック" panose="020B0400000000000000" pitchFamily="50" charset="-128"/>
                <a:ea typeface="游ゴシック" panose="020B0400000000000000" pitchFamily="50" charset="-128"/>
              </a:rPr>
              <a:t>突鼻にあづかりて</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5" y="2798283"/>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333065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505" y="0"/>
            <a:ext cx="5206495" cy="3552095"/>
          </a:xfrm>
          <a:prstGeom prst="rect">
            <a:avLst/>
          </a:prstGeom>
        </p:spPr>
      </p:pic>
      <p:sp>
        <p:nvSpPr>
          <p:cNvPr id="4" name="正方形/長方形 3"/>
          <p:cNvSpPr/>
          <p:nvPr/>
        </p:nvSpPr>
        <p:spPr>
          <a:xfrm>
            <a:off x="3347840" y="3552095"/>
            <a:ext cx="7102033" cy="3046988"/>
          </a:xfrm>
          <a:prstGeom prst="rect">
            <a:avLst/>
          </a:prstGeom>
        </p:spPr>
        <p:txBody>
          <a:bodyPr wrap="square">
            <a:spAutoFit/>
          </a:bodyPr>
          <a:lstStyle/>
          <a:p>
            <a:pPr lvl="0"/>
            <a:r>
              <a:rPr lang="ja-JP" altLang="en-US" sz="4800" b="1" dirty="0">
                <a:latin typeface="游ゴシック" panose="020B0400000000000000" pitchFamily="50" charset="-128"/>
                <a:ea typeface="游ゴシック" panose="020B0400000000000000" pitchFamily="50" charset="-128"/>
              </a:rPr>
              <a:t>・信楽房が親鸞聖人</a:t>
            </a:r>
            <a:endParaRPr lang="en-US" altLang="ja-JP" sz="4800" b="1" dirty="0">
              <a:latin typeface="游ゴシック" panose="020B0400000000000000" pitchFamily="50" charset="-128"/>
              <a:ea typeface="游ゴシック" panose="020B0400000000000000" pitchFamily="50" charset="-128"/>
            </a:endParaRPr>
          </a:p>
          <a:p>
            <a:pPr lvl="0"/>
            <a:r>
              <a:rPr lang="ja-JP" altLang="en-US" sz="4800" b="1" dirty="0">
                <a:latin typeface="游ゴシック" panose="020B0400000000000000" pitchFamily="50" charset="-128"/>
                <a:ea typeface="游ゴシック" panose="020B0400000000000000" pitchFamily="50" charset="-128"/>
              </a:rPr>
              <a:t>　の教えに反対して</a:t>
            </a:r>
            <a:endParaRPr lang="en-US" altLang="ja-JP" sz="4800" b="1" dirty="0">
              <a:latin typeface="游ゴシック" panose="020B0400000000000000" pitchFamily="50" charset="-128"/>
              <a:ea typeface="游ゴシック" panose="020B0400000000000000" pitchFamily="50" charset="-128"/>
            </a:endParaRPr>
          </a:p>
          <a:p>
            <a:pPr lvl="0"/>
            <a:r>
              <a:rPr lang="ja-JP" altLang="en-US" sz="4800" b="1" dirty="0">
                <a:latin typeface="游ゴシック" panose="020B0400000000000000" pitchFamily="50" charset="-128"/>
                <a:ea typeface="游ゴシック" panose="020B0400000000000000" pitchFamily="50" charset="-128"/>
              </a:rPr>
              <a:t>　故郷へ帰ることに</a:t>
            </a:r>
            <a:endParaRPr lang="en-US" altLang="ja-JP" sz="4800" b="1" dirty="0">
              <a:latin typeface="游ゴシック" panose="020B0400000000000000" pitchFamily="50" charset="-128"/>
              <a:ea typeface="游ゴシック" panose="020B0400000000000000" pitchFamily="50" charset="-128"/>
            </a:endParaRPr>
          </a:p>
          <a:p>
            <a:pPr lvl="0"/>
            <a:r>
              <a:rPr lang="ja-JP" altLang="en-US" sz="4800" b="1" dirty="0">
                <a:latin typeface="游ゴシック" panose="020B0400000000000000" pitchFamily="50" charset="-128"/>
                <a:ea typeface="游ゴシック" panose="020B0400000000000000" pitchFamily="50" charset="-128"/>
              </a:rPr>
              <a:t>　なった</a:t>
            </a:r>
            <a:endParaRPr lang="en-US" altLang="ja-JP" sz="4800" b="1" dirty="0">
              <a:latin typeface="游ゴシック" panose="020B0400000000000000" pitchFamily="50" charset="-128"/>
              <a:ea typeface="游ゴシック" panose="020B0400000000000000" pitchFamily="50" charset="-128"/>
            </a:endParaRP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934" y="1362644"/>
            <a:ext cx="6372905" cy="8357907"/>
          </a:xfrm>
          <a:prstGeom prst="rect">
            <a:avLst/>
          </a:prstGeom>
        </p:spPr>
      </p:pic>
      <p:sp>
        <p:nvSpPr>
          <p:cNvPr id="6" name="正方形/長方形 5"/>
          <p:cNvSpPr/>
          <p:nvPr/>
        </p:nvSpPr>
        <p:spPr>
          <a:xfrm>
            <a:off x="1301253" y="4513172"/>
            <a:ext cx="923330" cy="2056849"/>
          </a:xfrm>
          <a:prstGeom prst="rect">
            <a:avLst/>
          </a:prstGeom>
        </p:spPr>
        <p:txBody>
          <a:bodyPr vert="eaVert" wrap="square">
            <a:spAutoFit/>
          </a:bodyPr>
          <a:lstStyle/>
          <a:p>
            <a:pPr lvl="0"/>
            <a:r>
              <a:rPr lang="ja-JP" altLang="en-US" sz="4800" b="1" dirty="0">
                <a:latin typeface="ＤＦ平成ゴシック体W5" panose="020B0509000000000000" pitchFamily="49" charset="-128"/>
                <a:ea typeface="ＤＦ平成ゴシック体W5" panose="020B0509000000000000" pitchFamily="49" charset="-128"/>
              </a:rPr>
              <a:t>信楽房</a:t>
            </a:r>
            <a:endParaRPr lang="en-US" altLang="ja-JP" sz="4800" b="1" dirty="0">
              <a:latin typeface="ＤＦ平成ゴシック体W5" panose="020B0509000000000000" pitchFamily="49" charset="-128"/>
              <a:ea typeface="ＤＦ平成ゴシック体W5" panose="020B0509000000000000" pitchFamily="49" charset="-128"/>
            </a:endParaRPr>
          </a:p>
        </p:txBody>
      </p:sp>
    </p:spTree>
    <p:custDataLst>
      <p:tags r:id="rId1"/>
    </p:custDataLst>
    <p:extLst>
      <p:ext uri="{BB962C8B-B14F-4D97-AF65-F5344CB8AC3E}">
        <p14:creationId xmlns:p14="http://schemas.microsoft.com/office/powerpoint/2010/main" val="42304247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55" y="1279597"/>
            <a:ext cx="3617517" cy="5725886"/>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505" y="0"/>
            <a:ext cx="5206495" cy="3552095"/>
          </a:xfrm>
          <a:prstGeom prst="rect">
            <a:avLst/>
          </a:prstGeom>
        </p:spPr>
      </p:pic>
      <p:sp>
        <p:nvSpPr>
          <p:cNvPr id="4" name="正方形/長方形 3"/>
          <p:cNvSpPr/>
          <p:nvPr/>
        </p:nvSpPr>
        <p:spPr>
          <a:xfrm>
            <a:off x="3347840" y="3552095"/>
            <a:ext cx="7102033" cy="3046988"/>
          </a:xfrm>
          <a:prstGeom prst="rect">
            <a:avLst/>
          </a:prstGeom>
        </p:spPr>
        <p:txBody>
          <a:bodyPr wrap="square">
            <a:spAutoFit/>
          </a:bodyPr>
          <a:lstStyle/>
          <a:p>
            <a:pPr lvl="0"/>
            <a:r>
              <a:rPr lang="ja-JP" altLang="en-US" sz="4800" b="1" dirty="0">
                <a:latin typeface="游ゴシック" panose="020B0400000000000000" pitchFamily="50" charset="-128"/>
                <a:ea typeface="游ゴシック" panose="020B0400000000000000" pitchFamily="50" charset="-128"/>
              </a:rPr>
              <a:t>・側近の蓮位房が、</a:t>
            </a:r>
            <a:endParaRPr lang="en-US" altLang="ja-JP" sz="4800" b="1" dirty="0">
              <a:latin typeface="游ゴシック" panose="020B0400000000000000" pitchFamily="50" charset="-128"/>
              <a:ea typeface="游ゴシック" panose="020B0400000000000000" pitchFamily="50" charset="-128"/>
            </a:endParaRPr>
          </a:p>
          <a:p>
            <a:pPr lvl="0"/>
            <a:r>
              <a:rPr lang="ja-JP" altLang="en-US" sz="4800" b="1" dirty="0">
                <a:latin typeface="游ゴシック" panose="020B0400000000000000" pitchFamily="50" charset="-128"/>
                <a:ea typeface="游ゴシック" panose="020B0400000000000000" pitchFamily="50" charset="-128"/>
              </a:rPr>
              <a:t> 「本尊や聖教を取</a:t>
            </a:r>
            <a:endParaRPr lang="en-US" altLang="ja-JP" sz="4800" b="1" dirty="0">
              <a:latin typeface="游ゴシック" panose="020B0400000000000000" pitchFamily="50" charset="-128"/>
              <a:ea typeface="游ゴシック" panose="020B0400000000000000" pitchFamily="50" charset="-128"/>
            </a:endParaRPr>
          </a:p>
          <a:p>
            <a:pPr lvl="0"/>
            <a:r>
              <a:rPr lang="ja-JP" altLang="en-US" sz="4800" b="1" dirty="0">
                <a:latin typeface="游ゴシック" panose="020B0400000000000000" pitchFamily="50" charset="-128"/>
                <a:ea typeface="游ゴシック" panose="020B0400000000000000" pitchFamily="50" charset="-128"/>
              </a:rPr>
              <a:t>　 </a:t>
            </a:r>
            <a:r>
              <a:rPr lang="ja-JP" altLang="en-US" sz="4800" b="1" dirty="0" err="1">
                <a:latin typeface="游ゴシック" panose="020B0400000000000000" pitchFamily="50" charset="-128"/>
                <a:ea typeface="游ゴシック" panose="020B0400000000000000" pitchFamily="50" charset="-128"/>
              </a:rPr>
              <a:t>り</a:t>
            </a:r>
            <a:r>
              <a:rPr lang="ja-JP" altLang="en-US" sz="4800" b="1" dirty="0">
                <a:latin typeface="游ゴシック" panose="020B0400000000000000" pitchFamily="50" charset="-128"/>
                <a:ea typeface="游ゴシック" panose="020B0400000000000000" pitchFamily="50" charset="-128"/>
              </a:rPr>
              <a:t>返すべきだ」</a:t>
            </a:r>
            <a:endParaRPr lang="en-US" altLang="ja-JP" sz="4800" b="1" dirty="0">
              <a:latin typeface="游ゴシック" panose="020B0400000000000000" pitchFamily="50" charset="-128"/>
              <a:ea typeface="游ゴシック" panose="020B0400000000000000" pitchFamily="50" charset="-128"/>
            </a:endParaRPr>
          </a:p>
          <a:p>
            <a:pPr lvl="0"/>
            <a:r>
              <a:rPr lang="ja-JP" altLang="en-US" sz="4800" b="1" dirty="0">
                <a:latin typeface="游ゴシック" panose="020B0400000000000000" pitchFamily="50" charset="-128"/>
                <a:ea typeface="游ゴシック" panose="020B0400000000000000" pitchFamily="50" charset="-128"/>
              </a:rPr>
              <a:t>　と聖人にいうと</a:t>
            </a:r>
            <a:r>
              <a:rPr lang="en-US" altLang="ja-JP" sz="4800" b="1" dirty="0">
                <a:latin typeface="游ゴシック" panose="020B0400000000000000" pitchFamily="50" charset="-128"/>
                <a:ea typeface="游ゴシック" panose="020B0400000000000000" pitchFamily="50" charset="-128"/>
              </a:rPr>
              <a:t>…</a:t>
            </a:r>
          </a:p>
        </p:txBody>
      </p:sp>
      <p:sp>
        <p:nvSpPr>
          <p:cNvPr id="6" name="正方形/長方形 5"/>
          <p:cNvSpPr/>
          <p:nvPr/>
        </p:nvSpPr>
        <p:spPr>
          <a:xfrm>
            <a:off x="1275633" y="4724675"/>
            <a:ext cx="923330" cy="2056849"/>
          </a:xfrm>
          <a:prstGeom prst="rect">
            <a:avLst/>
          </a:prstGeom>
        </p:spPr>
        <p:txBody>
          <a:bodyPr vert="eaVert" wrap="square">
            <a:spAutoFit/>
          </a:bodyPr>
          <a:lstStyle/>
          <a:p>
            <a:pPr lvl="0"/>
            <a:r>
              <a:rPr lang="ja-JP" altLang="en-US" sz="4800" b="1" dirty="0">
                <a:effectLst>
                  <a:glow rad="228600">
                    <a:schemeClr val="bg1"/>
                  </a:glow>
                </a:effectLst>
                <a:latin typeface="ＤＦ平成ゴシック体W5" panose="020B0509000000000000" pitchFamily="49" charset="-128"/>
                <a:ea typeface="ＤＦ平成ゴシック体W5" panose="020B0509000000000000" pitchFamily="49" charset="-128"/>
              </a:rPr>
              <a:t>蓮位房</a:t>
            </a:r>
            <a:endParaRPr lang="en-US" altLang="ja-JP" sz="4800" b="1" dirty="0">
              <a:effectLst>
                <a:glow rad="228600">
                  <a:schemeClr val="bg1"/>
                </a:glow>
              </a:effectLst>
              <a:latin typeface="ＤＦ平成ゴシック体W5" panose="020B0509000000000000" pitchFamily="49" charset="-128"/>
              <a:ea typeface="ＤＦ平成ゴシック体W5" panose="020B0509000000000000" pitchFamily="49" charset="-128"/>
            </a:endParaRPr>
          </a:p>
        </p:txBody>
      </p:sp>
    </p:spTree>
    <p:extLst>
      <p:ext uri="{BB962C8B-B14F-4D97-AF65-F5344CB8AC3E}">
        <p14:creationId xmlns:p14="http://schemas.microsoft.com/office/powerpoint/2010/main" val="37652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5124" y="675412"/>
            <a:ext cx="6839905" cy="6182588"/>
          </a:xfrm>
          <a:prstGeom prst="rect">
            <a:avLst/>
          </a:prstGeom>
        </p:spPr>
      </p:pic>
      <p:sp>
        <p:nvSpPr>
          <p:cNvPr id="4" name="テキスト ボックス 3"/>
          <p:cNvSpPr txBox="1"/>
          <p:nvPr/>
        </p:nvSpPr>
        <p:spPr>
          <a:xfrm>
            <a:off x="3089090" y="379528"/>
            <a:ext cx="2400657"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本尊や聖教を取り返すというようなことは決してすべきではない。</a:t>
            </a:r>
          </a:p>
        </p:txBody>
      </p:sp>
    </p:spTree>
    <p:custDataLst>
      <p:tags r:id="rId1"/>
    </p:custDataLst>
    <p:extLst>
      <p:ext uri="{BB962C8B-B14F-4D97-AF65-F5344CB8AC3E}">
        <p14:creationId xmlns:p14="http://schemas.microsoft.com/office/powerpoint/2010/main" val="63188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124" y="675412"/>
            <a:ext cx="6839905" cy="6182588"/>
          </a:xfrm>
          <a:prstGeom prst="rect">
            <a:avLst/>
          </a:prstGeom>
        </p:spPr>
      </p:pic>
      <p:sp>
        <p:nvSpPr>
          <p:cNvPr id="5" name="テキスト ボックス 4"/>
          <p:cNvSpPr txBox="1"/>
          <p:nvPr/>
        </p:nvSpPr>
        <p:spPr>
          <a:xfrm>
            <a:off x="134435" y="379528"/>
            <a:ext cx="5355312"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そのわけは、親鸞は自分の弟子というような方は一人も持っていないからです。何事を教えたから私の弟子ということができるのでしょうか。</a:t>
            </a:r>
          </a:p>
        </p:txBody>
      </p:sp>
    </p:spTree>
    <p:extLst>
      <p:ext uri="{BB962C8B-B14F-4D97-AF65-F5344CB8AC3E}">
        <p14:creationId xmlns:p14="http://schemas.microsoft.com/office/powerpoint/2010/main" val="77954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124" y="675412"/>
            <a:ext cx="6839905" cy="6182588"/>
          </a:xfrm>
          <a:prstGeom prst="rect">
            <a:avLst/>
          </a:prstGeom>
        </p:spPr>
      </p:pic>
      <p:sp>
        <p:nvSpPr>
          <p:cNvPr id="5" name="テキスト ボックス 4"/>
          <p:cNvSpPr txBox="1"/>
          <p:nvPr/>
        </p:nvSpPr>
        <p:spPr>
          <a:xfrm>
            <a:off x="873099" y="379528"/>
            <a:ext cx="4616648" cy="6302145"/>
          </a:xfrm>
          <a:prstGeom prst="rect">
            <a:avLst/>
          </a:prstGeom>
          <a:noFill/>
          <a:effectLst>
            <a:softEdge rad="63500"/>
          </a:effectLst>
        </p:spPr>
        <p:txBody>
          <a:bodyPr vert="eaVert" wrap="square" rtlCol="0">
            <a:spAutoFit/>
          </a:bodyPr>
          <a:lstStyle/>
          <a:p>
            <a:r>
              <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私に背いて他の人の弟子になったからといって、本尊・聖教を私の専有物のように奪い返すということがあってはならない。</a:t>
            </a:r>
          </a:p>
        </p:txBody>
      </p:sp>
    </p:spTree>
    <p:extLst>
      <p:ext uri="{BB962C8B-B14F-4D97-AF65-F5344CB8AC3E}">
        <p14:creationId xmlns:p14="http://schemas.microsoft.com/office/powerpoint/2010/main" val="93123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124" y="675412"/>
            <a:ext cx="6839905" cy="6182588"/>
          </a:xfrm>
          <a:prstGeom prst="rect">
            <a:avLst/>
          </a:prstGeom>
        </p:spPr>
      </p:pic>
      <p:sp>
        <p:nvSpPr>
          <p:cNvPr id="5" name="テキスト ボックス 4"/>
          <p:cNvSpPr txBox="1"/>
          <p:nvPr/>
        </p:nvSpPr>
        <p:spPr>
          <a:xfrm>
            <a:off x="134435" y="379528"/>
            <a:ext cx="5355312"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如来の教法は、個人の専有物ではなく、一切衆生のものとして、遍く世界にゆきわたり、すべてのものを救い続けていてくださるものなのです。</a:t>
            </a:r>
          </a:p>
        </p:txBody>
      </p:sp>
    </p:spTree>
    <p:extLst>
      <p:ext uri="{BB962C8B-B14F-4D97-AF65-F5344CB8AC3E}">
        <p14:creationId xmlns:p14="http://schemas.microsoft.com/office/powerpoint/2010/main" val="35962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6832"/>
            <a:ext cx="9144000" cy="3024336"/>
          </a:xfrm>
          <a:solidFill>
            <a:schemeClr val="tx1"/>
          </a:solidFill>
        </p:spPr>
        <p:txBody>
          <a:bodyPr>
            <a:normAutofit/>
          </a:bodyPr>
          <a:lstStyle/>
          <a:p>
            <a:r>
              <a:rPr lang="ja-JP" altLang="en-US" sz="5400" dirty="0">
                <a:ea typeface="游ゴシック" panose="020B0400000000000000" pitchFamily="50" charset="-128"/>
              </a:rPr>
              <a:t>  </a:t>
            </a:r>
            <a:r>
              <a:rPr lang="ja-JP" altLang="en-US" sz="5400" b="1" dirty="0">
                <a:solidFill>
                  <a:schemeClr val="bg1"/>
                </a:solidFill>
                <a:ea typeface="游ゴシック" panose="020B0400000000000000" pitchFamily="50" charset="-128"/>
              </a:rPr>
              <a:t>Ｑ：どうして、このような</a:t>
            </a:r>
            <a:r>
              <a:rPr lang="en-US" altLang="ja-JP" sz="5400" b="1" dirty="0">
                <a:solidFill>
                  <a:schemeClr val="bg1"/>
                </a:solidFill>
                <a:ea typeface="游ゴシック" panose="020B0400000000000000" pitchFamily="50" charset="-128"/>
              </a:rPr>
              <a:t/>
            </a:r>
            <a:br>
              <a:rPr lang="en-US" altLang="ja-JP" sz="5400" b="1" dirty="0">
                <a:solidFill>
                  <a:schemeClr val="bg1"/>
                </a:solidFill>
                <a:ea typeface="游ゴシック" panose="020B0400000000000000" pitchFamily="50" charset="-128"/>
              </a:rPr>
            </a:br>
            <a:r>
              <a:rPr lang="en-US" altLang="ja-JP" sz="5400" b="1" dirty="0">
                <a:solidFill>
                  <a:schemeClr val="bg1"/>
                </a:solidFill>
                <a:ea typeface="游ゴシック" panose="020B0400000000000000" pitchFamily="50" charset="-128"/>
              </a:rPr>
              <a:t>    </a:t>
            </a:r>
            <a:r>
              <a:rPr lang="ja-JP" altLang="en-US" sz="5400" b="1" dirty="0">
                <a:solidFill>
                  <a:schemeClr val="bg1"/>
                </a:solidFill>
                <a:ea typeface="游ゴシック" panose="020B0400000000000000" pitchFamily="50" charset="-128"/>
              </a:rPr>
              <a:t>いい争いが起こったのか？</a:t>
            </a:r>
            <a:endParaRPr kumimoji="1" lang="ja-JP" altLang="en-US" sz="5400" b="1" dirty="0">
              <a:solidFill>
                <a:schemeClr val="bg1"/>
              </a:solidFill>
              <a:ea typeface="游ゴシック" panose="020B0400000000000000" pitchFamily="50" charset="-128"/>
            </a:endParaRPr>
          </a:p>
        </p:txBody>
      </p:sp>
    </p:spTree>
    <p:extLst>
      <p:ext uri="{BB962C8B-B14F-4D97-AF65-F5344CB8AC3E}">
        <p14:creationId xmlns:p14="http://schemas.microsoft.com/office/powerpoint/2010/main" val="363264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124" y="675412"/>
            <a:ext cx="6839905" cy="6182588"/>
          </a:xfrm>
          <a:prstGeom prst="rect">
            <a:avLst/>
          </a:prstGeom>
        </p:spPr>
      </p:pic>
      <p:sp>
        <p:nvSpPr>
          <p:cNvPr id="5" name="テキスト ボックス 4"/>
          <p:cNvSpPr txBox="1"/>
          <p:nvPr/>
        </p:nvSpPr>
        <p:spPr>
          <a:xfrm>
            <a:off x="873099" y="379528"/>
            <a:ext cx="4616648" cy="6302145"/>
          </a:xfrm>
          <a:prstGeom prst="rect">
            <a:avLst/>
          </a:prstGeom>
          <a:noFill/>
          <a:effectLst>
            <a:softEdge rad="63500"/>
          </a:effectLst>
        </p:spPr>
        <p:txBody>
          <a:bodyPr vert="eaVert" wrap="square" rtlCol="0">
            <a:spAutoFit/>
          </a:bodyPr>
          <a:lstStyle/>
          <a:p>
            <a:r>
              <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たとえ彼が聖教を野山に捨てたとしても、鳥や獣や虫たちが、その聖教にふれて、仏道に入るという大きな利益を得るに違いない。</a:t>
            </a:r>
          </a:p>
        </p:txBody>
      </p:sp>
    </p:spTree>
    <p:extLst>
      <p:ext uri="{BB962C8B-B14F-4D97-AF65-F5344CB8AC3E}">
        <p14:creationId xmlns:p14="http://schemas.microsoft.com/office/powerpoint/2010/main" val="81114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1338" y="3865931"/>
            <a:ext cx="8775192" cy="2585323"/>
          </a:xfrm>
          <a:prstGeom prst="rect">
            <a:avLst/>
          </a:prstGeom>
        </p:spPr>
        <p:txBody>
          <a:bodyPr wrap="square">
            <a:spAutoFit/>
          </a:bodyPr>
          <a:lstStyle/>
          <a:p>
            <a:pPr lvl="0" algn="ctr"/>
            <a:r>
              <a:rPr lang="ja-JP" altLang="en-US" sz="5400" b="1" dirty="0">
                <a:latin typeface="游ゴシック" panose="020B0400000000000000" pitchFamily="50" charset="-128"/>
                <a:ea typeface="游ゴシック" panose="020B0400000000000000" pitchFamily="50" charset="-128"/>
              </a:rPr>
              <a:t>覚如上人の当時、弟子に</a:t>
            </a:r>
            <a:endParaRPr lang="en-US" altLang="ja-JP" sz="5400" b="1" dirty="0">
              <a:latin typeface="游ゴシック" panose="020B0400000000000000" pitchFamily="50" charset="-128"/>
              <a:ea typeface="游ゴシック" panose="020B0400000000000000" pitchFamily="50" charset="-128"/>
            </a:endParaRPr>
          </a:p>
          <a:p>
            <a:pPr lvl="0" algn="ctr"/>
            <a:r>
              <a:rPr lang="ja-JP" altLang="en-US" sz="5400" b="1" dirty="0">
                <a:latin typeface="游ゴシック" panose="020B0400000000000000" pitchFamily="50" charset="-128"/>
                <a:ea typeface="游ゴシック" panose="020B0400000000000000" pitchFamily="50" charset="-128"/>
              </a:rPr>
              <a:t>不当なふるまいをはたらく師匠がいた事が記される</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4" y="526145"/>
            <a:ext cx="8576211" cy="1107996"/>
          </a:xfrm>
          <a:prstGeom prst="rect">
            <a:avLst/>
          </a:prstGeom>
        </p:spPr>
        <p:txBody>
          <a:bodyPr wrap="square">
            <a:spAutoFit/>
          </a:bodyPr>
          <a:lstStyle/>
          <a:p>
            <a:pPr lvl="0" algn="ctr"/>
            <a:r>
              <a:rPr lang="en-US" altLang="ja-JP" sz="6600" b="1" dirty="0">
                <a:solidFill>
                  <a:srgbClr val="FF0000"/>
                </a:solidFill>
                <a:latin typeface="游ゴシック" panose="020B0400000000000000" pitchFamily="50" charset="-128"/>
                <a:ea typeface="游ゴシック" panose="020B0400000000000000" pitchFamily="50" charset="-128"/>
              </a:rPr>
              <a:t>『</a:t>
            </a:r>
            <a:r>
              <a:rPr lang="ja-JP" altLang="en-US" sz="6600" b="1" dirty="0">
                <a:solidFill>
                  <a:srgbClr val="FF0000"/>
                </a:solidFill>
                <a:latin typeface="游ゴシック" panose="020B0400000000000000" pitchFamily="50" charset="-128"/>
                <a:ea typeface="游ゴシック" panose="020B0400000000000000" pitchFamily="50" charset="-128"/>
              </a:rPr>
              <a:t>改邪鈔</a:t>
            </a:r>
            <a:r>
              <a:rPr lang="en-US" altLang="ja-JP" sz="6600" b="1" dirty="0">
                <a:solidFill>
                  <a:srgbClr val="FF0000"/>
                </a:solidFill>
                <a:latin typeface="游ゴシック" panose="020B0400000000000000" pitchFamily="50" charset="-128"/>
                <a:ea typeface="游ゴシック" panose="020B0400000000000000" pitchFamily="50" charset="-128"/>
              </a:rPr>
              <a:t>』</a:t>
            </a:r>
            <a:r>
              <a:rPr lang="ja-JP" altLang="en-US" sz="6600" b="1" dirty="0">
                <a:solidFill>
                  <a:srgbClr val="FF0000"/>
                </a:solidFill>
                <a:latin typeface="游ゴシック" panose="020B0400000000000000" pitchFamily="50" charset="-128"/>
                <a:ea typeface="游ゴシック" panose="020B0400000000000000" pitchFamily="50" charset="-128"/>
              </a:rPr>
              <a:t>第四～九条</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1" y="2526138"/>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正方形/長方形 5"/>
          <p:cNvSpPr/>
          <p:nvPr/>
        </p:nvSpPr>
        <p:spPr>
          <a:xfrm>
            <a:off x="1587144" y="1520997"/>
            <a:ext cx="5923580" cy="646331"/>
          </a:xfrm>
          <a:prstGeom prst="rect">
            <a:avLst/>
          </a:prstGeom>
        </p:spPr>
        <p:txBody>
          <a:bodyPr wrap="square">
            <a:spAutoFit/>
          </a:bodyPr>
          <a:lstStyle/>
          <a:p>
            <a:pPr lvl="0"/>
            <a:r>
              <a:rPr lang="ja-JP" altLang="en-US" sz="3600" b="1" dirty="0">
                <a:latin typeface="游ゴシック" panose="020B0400000000000000" pitchFamily="50" charset="-128"/>
                <a:ea typeface="游ゴシック" panose="020B0400000000000000" pitchFamily="50" charset="-128"/>
              </a:rPr>
              <a:t>（</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註釈版聖典</a:t>
            </a:r>
            <a:r>
              <a:rPr lang="en-US" altLang="ja-JP" sz="3600" b="1" dirty="0">
                <a:latin typeface="游ゴシック" panose="020B0400000000000000" pitchFamily="50" charset="-128"/>
                <a:ea typeface="游ゴシック" panose="020B0400000000000000" pitchFamily="50" charset="-128"/>
              </a:rPr>
              <a:t>』922</a:t>
            </a:r>
            <a:r>
              <a:rPr lang="ja-JP" altLang="en-US" sz="3600" b="1" dirty="0">
                <a:latin typeface="游ゴシック" panose="020B0400000000000000" pitchFamily="50" charset="-128"/>
                <a:ea typeface="游ゴシック" panose="020B0400000000000000" pitchFamily="50" charset="-128"/>
              </a:rPr>
              <a:t>頁）</a:t>
            </a:r>
            <a:endParaRPr lang="en-US" altLang="ja-JP" sz="3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86578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665" y="902343"/>
            <a:ext cx="3179745" cy="2846879"/>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521" y="4680404"/>
            <a:ext cx="3808289" cy="2488082"/>
          </a:xfrm>
          <a:prstGeom prst="rect">
            <a:avLst/>
          </a:prstGeom>
        </p:spPr>
      </p:pic>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931" y="2217322"/>
            <a:ext cx="1698390" cy="1698390"/>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9410" y="1833378"/>
            <a:ext cx="4399928" cy="4699522"/>
          </a:xfrm>
          <a:prstGeom prst="rect">
            <a:avLst/>
          </a:prstGeom>
        </p:spPr>
      </p:pic>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1622" y="3969268"/>
            <a:ext cx="2649327" cy="2649327"/>
          </a:xfrm>
          <a:prstGeom prst="rect">
            <a:avLst/>
          </a:prstGeom>
        </p:spPr>
      </p:pic>
      <p:sp>
        <p:nvSpPr>
          <p:cNvPr id="7" name="正方形/長方形 6"/>
          <p:cNvSpPr/>
          <p:nvPr/>
        </p:nvSpPr>
        <p:spPr>
          <a:xfrm>
            <a:off x="0" y="210549"/>
            <a:ext cx="2840991" cy="707886"/>
          </a:xfrm>
          <a:prstGeom prst="rect">
            <a:avLst/>
          </a:prstGeom>
        </p:spPr>
        <p:txBody>
          <a:bodyPr wrap="square">
            <a:spAutoFit/>
          </a:bodyPr>
          <a:lstStyle/>
          <a:p>
            <a:pPr lvl="0"/>
            <a:r>
              <a:rPr lang="ja-JP" altLang="en-US" sz="4000" b="1" dirty="0">
                <a:latin typeface="游ゴシック" panose="020B0400000000000000" pitchFamily="50" charset="-128"/>
                <a:ea typeface="游ゴシック" panose="020B0400000000000000" pitchFamily="50" charset="-128"/>
              </a:rPr>
              <a:t>・冬に冷水</a:t>
            </a:r>
            <a:endParaRPr lang="en-US" altLang="ja-JP" sz="6600" b="1" dirty="0">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0" y="3847109"/>
            <a:ext cx="2840992" cy="707886"/>
          </a:xfrm>
          <a:prstGeom prst="rect">
            <a:avLst/>
          </a:prstGeom>
        </p:spPr>
        <p:txBody>
          <a:bodyPr wrap="square">
            <a:spAutoFit/>
          </a:bodyPr>
          <a:lstStyle/>
          <a:p>
            <a:pPr lvl="0"/>
            <a:r>
              <a:rPr lang="ja-JP" altLang="en-US" sz="4000" b="1" dirty="0">
                <a:latin typeface="游ゴシック" panose="020B0400000000000000" pitchFamily="50" charset="-128"/>
                <a:ea typeface="游ゴシック" panose="020B0400000000000000" pitchFamily="50" charset="-128"/>
              </a:rPr>
              <a:t>・夏にお灸</a:t>
            </a:r>
            <a:endParaRPr lang="en-US" altLang="ja-JP" sz="6600" b="1" dirty="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4680949" y="210549"/>
            <a:ext cx="4356850" cy="1323439"/>
          </a:xfrm>
          <a:prstGeom prst="rect">
            <a:avLst/>
          </a:prstGeom>
        </p:spPr>
        <p:txBody>
          <a:bodyPr wrap="square">
            <a:spAutoFit/>
          </a:bodyPr>
          <a:lstStyle/>
          <a:p>
            <a:pPr lvl="0"/>
            <a:r>
              <a:rPr lang="ja-JP" altLang="en-US" sz="4000" b="1" dirty="0">
                <a:latin typeface="游ゴシック" panose="020B0400000000000000" pitchFamily="50" charset="-128"/>
                <a:ea typeface="游ゴシック" panose="020B0400000000000000" pitchFamily="50" charset="-128"/>
              </a:rPr>
              <a:t>・誓約書を書かせ</a:t>
            </a:r>
            <a:endParaRPr lang="en-US" altLang="ja-JP" sz="4000" b="1" dirty="0">
              <a:latin typeface="游ゴシック" panose="020B0400000000000000" pitchFamily="50" charset="-128"/>
              <a:ea typeface="游ゴシック" panose="020B0400000000000000" pitchFamily="50" charset="-128"/>
            </a:endParaRPr>
          </a:p>
          <a:p>
            <a:pPr lvl="0"/>
            <a:r>
              <a:rPr lang="ja-JP" altLang="en-US" sz="4000" b="1" dirty="0">
                <a:latin typeface="游ゴシック" panose="020B0400000000000000" pitchFamily="50" charset="-128"/>
                <a:ea typeface="游ゴシック" panose="020B0400000000000000" pitchFamily="50" charset="-128"/>
              </a:rPr>
              <a:t>　弟子を自専する</a:t>
            </a:r>
            <a:endParaRPr lang="en-US" altLang="ja-JP" sz="6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8606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1340" y="4257817"/>
            <a:ext cx="8775192" cy="1938992"/>
          </a:xfrm>
          <a:prstGeom prst="rect">
            <a:avLst/>
          </a:prstGeom>
        </p:spPr>
        <p:txBody>
          <a:bodyPr wrap="square">
            <a:spAutoFit/>
          </a:bodyPr>
          <a:lstStyle/>
          <a:p>
            <a:pPr lvl="0" algn="ctr"/>
            <a:r>
              <a:rPr lang="en-US" altLang="ja-JP"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口伝鈔</a:t>
            </a:r>
            <a:r>
              <a:rPr lang="en-US" altLang="ja-JP"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a:t>
            </a:r>
            <a:r>
              <a:rPr lang="en-US" altLang="ja-JP" sz="6000" b="1" dirty="0">
                <a:latin typeface="游ゴシック" panose="020B0400000000000000" pitchFamily="50" charset="-128"/>
                <a:ea typeface="游ゴシック" panose="020B0400000000000000" pitchFamily="50" charset="-128"/>
              </a:rPr>
              <a:t>『</a:t>
            </a:r>
            <a:r>
              <a:rPr lang="ja-JP" altLang="en-US" sz="6000" b="1" dirty="0">
                <a:latin typeface="游ゴシック" panose="020B0400000000000000" pitchFamily="50" charset="-128"/>
                <a:ea typeface="游ゴシック" panose="020B0400000000000000" pitchFamily="50" charset="-128"/>
              </a:rPr>
              <a:t>改邪鈔</a:t>
            </a:r>
            <a:r>
              <a:rPr lang="en-US" altLang="ja-JP" sz="6000" b="1" dirty="0">
                <a:latin typeface="游ゴシック" panose="020B0400000000000000" pitchFamily="50" charset="-128"/>
                <a:ea typeface="游ゴシック" panose="020B0400000000000000" pitchFamily="50" charset="-128"/>
              </a:rPr>
              <a:t>』</a:t>
            </a:r>
          </a:p>
          <a:p>
            <a:pPr lvl="0" algn="ctr"/>
            <a:r>
              <a:rPr lang="ja-JP" altLang="en-US" sz="6000" b="1" dirty="0" err="1">
                <a:latin typeface="游ゴシック" panose="020B0400000000000000" pitchFamily="50" charset="-128"/>
                <a:ea typeface="游ゴシック" panose="020B0400000000000000" pitchFamily="50" charset="-128"/>
              </a:rPr>
              <a:t>には</a:t>
            </a:r>
            <a:r>
              <a:rPr lang="ja-JP" altLang="en-US" sz="6000" b="1" dirty="0">
                <a:latin typeface="游ゴシック" panose="020B0400000000000000" pitchFamily="50" charset="-128"/>
                <a:ea typeface="游ゴシック" panose="020B0400000000000000" pitchFamily="50" charset="-128"/>
              </a:rPr>
              <a:t>ない内容が示される</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40" y="1082298"/>
            <a:ext cx="8576211" cy="1107996"/>
          </a:xfrm>
          <a:prstGeom prst="rect">
            <a:avLst/>
          </a:prstGeom>
        </p:spPr>
        <p:txBody>
          <a:bodyPr wrap="square">
            <a:spAutoFit/>
          </a:bodyPr>
          <a:lstStyle/>
          <a:p>
            <a:pPr lvl="0" algn="ctr"/>
            <a:r>
              <a:rPr lang="en-US" altLang="ja-JP" sz="6600" b="1" dirty="0">
                <a:solidFill>
                  <a:srgbClr val="FF0000"/>
                </a:solidFill>
                <a:latin typeface="游ゴシック" panose="020B0400000000000000" pitchFamily="50" charset="-128"/>
                <a:ea typeface="游ゴシック" panose="020B0400000000000000" pitchFamily="50" charset="-128"/>
              </a:rPr>
              <a:t>『</a:t>
            </a:r>
            <a:r>
              <a:rPr lang="ja-JP" altLang="en-US" sz="6600" b="1" dirty="0">
                <a:solidFill>
                  <a:srgbClr val="FF0000"/>
                </a:solidFill>
                <a:latin typeface="游ゴシック" panose="020B0400000000000000" pitchFamily="50" charset="-128"/>
                <a:ea typeface="游ゴシック" panose="020B0400000000000000" pitchFamily="50" charset="-128"/>
              </a:rPr>
              <a:t>歎異抄</a:t>
            </a:r>
            <a:r>
              <a:rPr lang="en-US" altLang="ja-JP" sz="6600" b="1" dirty="0">
                <a:solidFill>
                  <a:srgbClr val="FF0000"/>
                </a:solidFill>
                <a:latin typeface="游ゴシック" panose="020B0400000000000000" pitchFamily="50" charset="-128"/>
                <a:ea typeface="游ゴシック" panose="020B0400000000000000" pitchFamily="50" charset="-128"/>
              </a:rPr>
              <a:t>』</a:t>
            </a:r>
            <a:r>
              <a:rPr lang="ja-JP" altLang="en-US" sz="6600" b="1" dirty="0">
                <a:solidFill>
                  <a:srgbClr val="FF0000"/>
                </a:solidFill>
                <a:latin typeface="游ゴシック" panose="020B0400000000000000" pitchFamily="50" charset="-128"/>
                <a:ea typeface="游ゴシック" panose="020B0400000000000000" pitchFamily="50" charset="-128"/>
              </a:rPr>
              <a:t>第六条</a:t>
            </a:r>
            <a:endParaRPr lang="en-US" altLang="ja-JP" sz="6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5" y="2732970"/>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5528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85622" y="174051"/>
            <a:ext cx="3139321" cy="6380844"/>
          </a:xfrm>
          <a:prstGeom prst="rect">
            <a:avLst/>
          </a:prstGeom>
          <a:solidFill>
            <a:srgbClr val="00FFFF"/>
          </a:solidFill>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自然のことわりに</a:t>
            </a:r>
            <a:r>
              <a:rPr lang="ja-JP" altLang="en-US" sz="4800" b="1" dirty="0" err="1">
                <a:solidFill>
                  <a:prstClr val="black"/>
                </a:solidFill>
                <a:latin typeface="游ゴシック" panose="020B0400000000000000" pitchFamily="50" charset="-128"/>
                <a:ea typeface="游ゴシック" panose="020B0400000000000000" pitchFamily="50" charset="-128"/>
              </a:rPr>
              <a:t>あ</a:t>
            </a:r>
            <a:r>
              <a:rPr lang="ja-JP" altLang="en-US" sz="4800" b="1" dirty="0">
                <a:solidFill>
                  <a:prstClr val="black"/>
                </a:solidFill>
                <a:latin typeface="游ゴシック" panose="020B0400000000000000" pitchFamily="50" charset="-128"/>
                <a:ea typeface="游ゴシック" panose="020B0400000000000000" pitchFamily="50" charset="-128"/>
              </a:rPr>
              <a:t>ひかなはば、仏恩をもしり、また師の恩をもしるべきなりと云々。</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343188" y="174051"/>
            <a:ext cx="5355312" cy="6380844"/>
          </a:xfrm>
          <a:prstGeom prst="rect">
            <a:avLst/>
          </a:prstGeom>
          <a:solidFill>
            <a:schemeClr val="bg1"/>
          </a:solidFill>
          <a:effectLst>
            <a:softEdge rad="63500"/>
          </a:effectLst>
        </p:spPr>
        <p:txBody>
          <a:bodyPr vert="eaVert" wrap="square" rtlCol="0">
            <a:spAutoFit/>
          </a:bodyPr>
          <a:lstStyle/>
          <a:p>
            <a:r>
              <a:rPr lang="ja-JP" altLang="en-US" sz="4800" b="1" dirty="0">
                <a:solidFill>
                  <a:prstClr val="black"/>
                </a:solidFill>
                <a:latin typeface="游ゴシック" panose="020B0400000000000000" pitchFamily="50" charset="-128"/>
                <a:ea typeface="游ゴシック" panose="020B0400000000000000" pitchFamily="50" charset="-128"/>
              </a:rPr>
              <a:t>本願のはたらきにかなうなら、おのずから仏のご恩もわかり、また師の恩もわかるはずです。</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このように聖人は仰せになりました。</a:t>
            </a:r>
          </a:p>
        </p:txBody>
      </p:sp>
    </p:spTree>
    <p:custDataLst>
      <p:tags r:id="rId1"/>
    </p:custDataLst>
    <p:extLst>
      <p:ext uri="{BB962C8B-B14F-4D97-AF65-F5344CB8AC3E}">
        <p14:creationId xmlns:p14="http://schemas.microsoft.com/office/powerpoint/2010/main" val="2700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85622" y="174051"/>
            <a:ext cx="3139321" cy="6380844"/>
          </a:xfrm>
          <a:prstGeom prst="rect">
            <a:avLst/>
          </a:prstGeom>
          <a:solidFill>
            <a:srgbClr val="00FFFF"/>
          </a:solidFill>
        </p:spPr>
        <p:txBody>
          <a:bodyPr vert="eaVert" wrap="square" rtlCol="0">
            <a:spAutoFit/>
          </a:bodyPr>
          <a:lstStyle/>
          <a:p>
            <a:r>
              <a:rPr lang="ja-JP" altLang="en-US"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自然のことわり</a:t>
            </a:r>
            <a:r>
              <a:rPr lang="ja-JP" altLang="en-US" sz="4800" b="1" dirty="0">
                <a:solidFill>
                  <a:prstClr val="black"/>
                </a:solidFill>
                <a:latin typeface="游ゴシック" panose="020B0400000000000000" pitchFamily="50" charset="-128"/>
                <a:ea typeface="游ゴシック" panose="020B0400000000000000" pitchFamily="50" charset="-128"/>
              </a:rPr>
              <a:t>に</a:t>
            </a:r>
            <a:r>
              <a:rPr lang="ja-JP" altLang="en-US" sz="4800" b="1" dirty="0" err="1">
                <a:solidFill>
                  <a:prstClr val="black"/>
                </a:solidFill>
                <a:latin typeface="游ゴシック" panose="020B0400000000000000" pitchFamily="50" charset="-128"/>
                <a:ea typeface="游ゴシック" panose="020B0400000000000000" pitchFamily="50" charset="-128"/>
              </a:rPr>
              <a:t>あ</a:t>
            </a:r>
            <a:r>
              <a:rPr lang="ja-JP" altLang="en-US" sz="4800" b="1" dirty="0">
                <a:solidFill>
                  <a:prstClr val="black"/>
                </a:solidFill>
                <a:latin typeface="游ゴシック" panose="020B0400000000000000" pitchFamily="50" charset="-128"/>
                <a:ea typeface="游ゴシック" panose="020B0400000000000000" pitchFamily="50" charset="-128"/>
              </a:rPr>
              <a:t>ひかなはば、仏恩をもしり、また師の恩をもしるべきなりと云々。</a:t>
            </a:r>
            <a:endParaRPr lang="ja-JP" altLang="en-US" sz="2800" b="1" dirty="0">
              <a:solidFill>
                <a:prstClr val="black"/>
              </a:solidFill>
              <a:latin typeface="HGP明朝B" panose="02020800000000000000" pitchFamily="18" charset="-128"/>
              <a:ea typeface="游ゴシック" panose="020B0400000000000000" pitchFamily="50" charset="-128"/>
            </a:endParaRPr>
          </a:p>
        </p:txBody>
      </p:sp>
      <p:sp>
        <p:nvSpPr>
          <p:cNvPr id="14" name="テキスト ボックス 13"/>
          <p:cNvSpPr txBox="1"/>
          <p:nvPr/>
        </p:nvSpPr>
        <p:spPr>
          <a:xfrm>
            <a:off x="343188" y="174051"/>
            <a:ext cx="5355312" cy="6380844"/>
          </a:xfrm>
          <a:prstGeom prst="rect">
            <a:avLst/>
          </a:prstGeom>
          <a:solidFill>
            <a:schemeClr val="bg1"/>
          </a:solidFill>
          <a:effectLst>
            <a:softEdge rad="63500"/>
          </a:effectLst>
        </p:spPr>
        <p:txBody>
          <a:bodyPr vert="eaVert" wrap="squar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本願のはたらき</a:t>
            </a:r>
            <a:r>
              <a:rPr lang="ja-JP" altLang="en-US" sz="4800" b="1" dirty="0">
                <a:solidFill>
                  <a:prstClr val="black"/>
                </a:solidFill>
                <a:latin typeface="游ゴシック" panose="020B0400000000000000" pitchFamily="50" charset="-128"/>
                <a:ea typeface="游ゴシック" panose="020B0400000000000000" pitchFamily="50" charset="-128"/>
              </a:rPr>
              <a:t>にかなうなら、おのずから仏のご恩もわかり、また師の恩もわかるはずです。</a:t>
            </a:r>
            <a:endParaRPr lang="en-US" altLang="ja-JP" sz="4800" b="1" dirty="0">
              <a:solidFill>
                <a:prstClr val="black"/>
              </a:solidFill>
              <a:latin typeface="游ゴシック" panose="020B0400000000000000" pitchFamily="50" charset="-128"/>
              <a:ea typeface="游ゴシック" panose="020B0400000000000000" pitchFamily="50" charset="-128"/>
            </a:endParaRPr>
          </a:p>
          <a:p>
            <a:r>
              <a:rPr lang="ja-JP" altLang="en-US" sz="4800" b="1" dirty="0">
                <a:solidFill>
                  <a:prstClr val="black"/>
                </a:solidFill>
                <a:latin typeface="游ゴシック" panose="020B0400000000000000" pitchFamily="50" charset="-128"/>
                <a:ea typeface="游ゴシック" panose="020B0400000000000000" pitchFamily="50" charset="-128"/>
              </a:rPr>
              <a:t>このように聖人は仰せになりました。</a:t>
            </a:r>
          </a:p>
        </p:txBody>
      </p:sp>
    </p:spTree>
    <p:extLst>
      <p:ext uri="{BB962C8B-B14F-4D97-AF65-F5344CB8AC3E}">
        <p14:creationId xmlns:p14="http://schemas.microsoft.com/office/powerpoint/2010/main" val="12783701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52934" y="4257817"/>
            <a:ext cx="8775192" cy="1938992"/>
          </a:xfrm>
          <a:prstGeom prst="rect">
            <a:avLst/>
          </a:prstGeom>
        </p:spPr>
        <p:txBody>
          <a:bodyPr wrap="square">
            <a:spAutoFit/>
          </a:bodyPr>
          <a:lstStyle/>
          <a:p>
            <a:pPr lvl="0"/>
            <a:r>
              <a:rPr lang="ja-JP" altLang="en-US" sz="6000" b="1" dirty="0">
                <a:latin typeface="游ゴシック" panose="020B0400000000000000" pitchFamily="50" charset="-128"/>
                <a:ea typeface="游ゴシック" panose="020B0400000000000000" pitchFamily="50" charset="-128"/>
              </a:rPr>
              <a:t>①「自ずから然り」</a:t>
            </a:r>
            <a:endParaRPr lang="en-US" altLang="ja-JP" sz="6000" b="1" dirty="0">
              <a:latin typeface="游ゴシック" panose="020B0400000000000000" pitchFamily="50" charset="-128"/>
              <a:ea typeface="游ゴシック" panose="020B0400000000000000" pitchFamily="50" charset="-128"/>
            </a:endParaRPr>
          </a:p>
          <a:p>
            <a:pPr lvl="0"/>
            <a:r>
              <a:rPr lang="ja-JP" altLang="en-US" sz="6000" b="1" dirty="0">
                <a:latin typeface="游ゴシック" panose="020B0400000000000000" pitchFamily="50" charset="-128"/>
                <a:ea typeface="游ゴシック" panose="020B0400000000000000" pitchFamily="50" charset="-128"/>
              </a:rPr>
              <a:t>②「自ずから然らし</a:t>
            </a:r>
            <a:r>
              <a:rPr lang="ja-JP" altLang="en-US" sz="6000" b="1" dirty="0" err="1">
                <a:latin typeface="游ゴシック" panose="020B0400000000000000" pitchFamily="50" charset="-128"/>
                <a:ea typeface="游ゴシック" panose="020B0400000000000000" pitchFamily="50" charset="-128"/>
              </a:rPr>
              <a:t>む</a:t>
            </a:r>
            <a:r>
              <a:rPr lang="ja-JP" altLang="en-US" sz="6000" b="1" dirty="0">
                <a:latin typeface="游ゴシック" panose="020B0400000000000000" pitchFamily="50" charset="-128"/>
                <a:ea typeface="游ゴシック" panose="020B0400000000000000" pitchFamily="50" charset="-128"/>
              </a:rPr>
              <a:t>」</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8" y="620634"/>
            <a:ext cx="8576211" cy="1569660"/>
          </a:xfrm>
          <a:prstGeom prst="rect">
            <a:avLst/>
          </a:prstGeom>
        </p:spPr>
        <p:txBody>
          <a:bodyPr wrap="square">
            <a:spAutoFit/>
          </a:bodyPr>
          <a:lstStyle/>
          <a:p>
            <a:pPr lvl="0" algn="ctr"/>
            <a:r>
              <a:rPr lang="ja-JP" altLang="en-US" sz="9600" b="1" dirty="0">
                <a:solidFill>
                  <a:srgbClr val="FF0000"/>
                </a:solidFill>
                <a:latin typeface="游ゴシック" panose="020B0400000000000000" pitchFamily="50" charset="-128"/>
                <a:ea typeface="游ゴシック" panose="020B0400000000000000" pitchFamily="50" charset="-128"/>
              </a:rPr>
              <a:t>自然</a:t>
            </a:r>
            <a:endParaRPr lang="en-US" altLang="ja-JP" sz="9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5" y="2732970"/>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正方形/長方形 5"/>
          <p:cNvSpPr/>
          <p:nvPr/>
        </p:nvSpPr>
        <p:spPr>
          <a:xfrm>
            <a:off x="161338" y="0"/>
            <a:ext cx="8576211" cy="923330"/>
          </a:xfrm>
          <a:prstGeom prst="rect">
            <a:avLst/>
          </a:prstGeom>
        </p:spPr>
        <p:txBody>
          <a:bodyPr wrap="square">
            <a:spAutoFit/>
          </a:bodyPr>
          <a:lstStyle/>
          <a:p>
            <a:pPr lvl="0" algn="ctr"/>
            <a:r>
              <a:rPr lang="ja-JP" altLang="en-US" sz="5400" b="1" dirty="0" err="1">
                <a:solidFill>
                  <a:srgbClr val="FF0000"/>
                </a:solidFill>
                <a:latin typeface="游ゴシック" panose="020B0400000000000000" pitchFamily="50" charset="-128"/>
                <a:ea typeface="游ゴシック" panose="020B0400000000000000" pitchFamily="50" charset="-128"/>
              </a:rPr>
              <a:t>じねん</a:t>
            </a:r>
            <a:endParaRPr lang="en-US" altLang="ja-JP" sz="5400" b="1" dirty="0">
              <a:solidFill>
                <a:srgbClr val="FF0000"/>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41008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52934" y="4257817"/>
            <a:ext cx="8775192" cy="1938992"/>
          </a:xfrm>
          <a:prstGeom prst="rect">
            <a:avLst/>
          </a:prstGeom>
        </p:spPr>
        <p:txBody>
          <a:bodyPr wrap="square">
            <a:spAutoFit/>
          </a:bodyPr>
          <a:lstStyle/>
          <a:p>
            <a:pPr lvl="0"/>
            <a:r>
              <a:rPr lang="ja-JP" altLang="en-US" sz="6000" b="1" dirty="0">
                <a:latin typeface="游ゴシック" panose="020B0400000000000000" pitchFamily="50" charset="-128"/>
                <a:ea typeface="游ゴシック" panose="020B0400000000000000" pitchFamily="50" charset="-128"/>
              </a:rPr>
              <a:t>①「</a:t>
            </a:r>
            <a:r>
              <a:rPr lang="ja-JP" altLang="en-US" sz="6000" b="1" dirty="0">
                <a:solidFill>
                  <a:srgbClr val="FF0000"/>
                </a:solidFill>
                <a:latin typeface="游ゴシック" panose="020B0400000000000000" pitchFamily="50" charset="-128"/>
                <a:ea typeface="游ゴシック" panose="020B0400000000000000" pitchFamily="50" charset="-128"/>
              </a:rPr>
              <a:t>自</a:t>
            </a:r>
            <a:r>
              <a:rPr lang="ja-JP" altLang="en-US" sz="6000" b="1" dirty="0">
                <a:latin typeface="游ゴシック" panose="020B0400000000000000" pitchFamily="50" charset="-128"/>
                <a:ea typeface="游ゴシック" panose="020B0400000000000000" pitchFamily="50" charset="-128"/>
              </a:rPr>
              <a:t>ずから</a:t>
            </a:r>
            <a:r>
              <a:rPr lang="ja-JP" altLang="en-US" sz="6000" b="1" dirty="0">
                <a:solidFill>
                  <a:srgbClr val="FF0000"/>
                </a:solidFill>
                <a:latin typeface="游ゴシック" panose="020B0400000000000000" pitchFamily="50" charset="-128"/>
                <a:ea typeface="游ゴシック" panose="020B0400000000000000" pitchFamily="50" charset="-128"/>
              </a:rPr>
              <a:t>然</a:t>
            </a:r>
            <a:r>
              <a:rPr lang="ja-JP" altLang="en-US" sz="6000" b="1" dirty="0">
                <a:latin typeface="游ゴシック" panose="020B0400000000000000" pitchFamily="50" charset="-128"/>
                <a:ea typeface="游ゴシック" panose="020B0400000000000000" pitchFamily="50" charset="-128"/>
              </a:rPr>
              <a:t>り」</a:t>
            </a:r>
            <a:endParaRPr lang="en-US" altLang="ja-JP" sz="6000" b="1" dirty="0">
              <a:latin typeface="游ゴシック" panose="020B0400000000000000" pitchFamily="50" charset="-128"/>
              <a:ea typeface="游ゴシック" panose="020B0400000000000000" pitchFamily="50" charset="-128"/>
            </a:endParaRPr>
          </a:p>
          <a:p>
            <a:pPr lvl="0"/>
            <a:r>
              <a:rPr lang="ja-JP" altLang="en-US" sz="6000" b="1" dirty="0">
                <a:latin typeface="游ゴシック" panose="020B0400000000000000" pitchFamily="50" charset="-128"/>
                <a:ea typeface="游ゴシック" panose="020B0400000000000000" pitchFamily="50" charset="-128"/>
              </a:rPr>
              <a:t>②「</a:t>
            </a:r>
            <a:r>
              <a:rPr lang="ja-JP" altLang="en-US" sz="6000" b="1" dirty="0">
                <a:solidFill>
                  <a:srgbClr val="FF0000"/>
                </a:solidFill>
                <a:latin typeface="游ゴシック" panose="020B0400000000000000" pitchFamily="50" charset="-128"/>
                <a:ea typeface="游ゴシック" panose="020B0400000000000000" pitchFamily="50" charset="-128"/>
              </a:rPr>
              <a:t>自</a:t>
            </a:r>
            <a:r>
              <a:rPr lang="ja-JP" altLang="en-US" sz="6000" b="1" dirty="0">
                <a:latin typeface="游ゴシック" panose="020B0400000000000000" pitchFamily="50" charset="-128"/>
                <a:ea typeface="游ゴシック" panose="020B0400000000000000" pitchFamily="50" charset="-128"/>
              </a:rPr>
              <a:t>ずから</a:t>
            </a:r>
            <a:r>
              <a:rPr lang="ja-JP" altLang="en-US" sz="6000" b="1" dirty="0">
                <a:solidFill>
                  <a:srgbClr val="FF0000"/>
                </a:solidFill>
                <a:latin typeface="游ゴシック" panose="020B0400000000000000" pitchFamily="50" charset="-128"/>
                <a:ea typeface="游ゴシック" panose="020B0400000000000000" pitchFamily="50" charset="-128"/>
              </a:rPr>
              <a:t>然</a:t>
            </a:r>
            <a:r>
              <a:rPr lang="ja-JP" altLang="en-US" sz="6000" b="1" dirty="0">
                <a:latin typeface="游ゴシック" panose="020B0400000000000000" pitchFamily="50" charset="-128"/>
                <a:ea typeface="游ゴシック" panose="020B0400000000000000" pitchFamily="50" charset="-128"/>
              </a:rPr>
              <a:t>らし</a:t>
            </a:r>
            <a:r>
              <a:rPr lang="ja-JP" altLang="en-US" sz="6000" b="1" dirty="0" err="1">
                <a:latin typeface="游ゴシック" panose="020B0400000000000000" pitchFamily="50" charset="-128"/>
                <a:ea typeface="游ゴシック" panose="020B0400000000000000" pitchFamily="50" charset="-128"/>
              </a:rPr>
              <a:t>む</a:t>
            </a:r>
            <a:r>
              <a:rPr lang="ja-JP" altLang="en-US" sz="6000" b="1" dirty="0">
                <a:latin typeface="游ゴシック" panose="020B0400000000000000" pitchFamily="50" charset="-128"/>
                <a:ea typeface="游ゴシック" panose="020B0400000000000000" pitchFamily="50" charset="-128"/>
              </a:rPr>
              <a:t>」</a:t>
            </a:r>
            <a:endParaRPr lang="en-US" altLang="ja-JP" sz="60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8" y="620634"/>
            <a:ext cx="8576211" cy="1569660"/>
          </a:xfrm>
          <a:prstGeom prst="rect">
            <a:avLst/>
          </a:prstGeom>
        </p:spPr>
        <p:txBody>
          <a:bodyPr wrap="square">
            <a:spAutoFit/>
          </a:bodyPr>
          <a:lstStyle/>
          <a:p>
            <a:pPr lvl="0" algn="ctr"/>
            <a:r>
              <a:rPr lang="ja-JP" altLang="en-US" sz="9600" b="1" dirty="0">
                <a:solidFill>
                  <a:srgbClr val="FF0000"/>
                </a:solidFill>
                <a:latin typeface="游ゴシック" panose="020B0400000000000000" pitchFamily="50" charset="-128"/>
                <a:ea typeface="游ゴシック" panose="020B0400000000000000" pitchFamily="50" charset="-128"/>
              </a:rPr>
              <a:t>自然</a:t>
            </a:r>
            <a:endParaRPr lang="en-US" altLang="ja-JP" sz="9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5" y="2732970"/>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正方形/長方形 5"/>
          <p:cNvSpPr/>
          <p:nvPr/>
        </p:nvSpPr>
        <p:spPr>
          <a:xfrm>
            <a:off x="161338" y="0"/>
            <a:ext cx="8576211" cy="923330"/>
          </a:xfrm>
          <a:prstGeom prst="rect">
            <a:avLst/>
          </a:prstGeom>
        </p:spPr>
        <p:txBody>
          <a:bodyPr wrap="square">
            <a:spAutoFit/>
          </a:bodyPr>
          <a:lstStyle/>
          <a:p>
            <a:pPr lvl="0" algn="ctr"/>
            <a:r>
              <a:rPr lang="ja-JP" altLang="en-US" sz="5400" b="1" dirty="0" err="1">
                <a:solidFill>
                  <a:srgbClr val="FF0000"/>
                </a:solidFill>
                <a:latin typeface="游ゴシック" panose="020B0400000000000000" pitchFamily="50" charset="-128"/>
                <a:ea typeface="游ゴシック" panose="020B0400000000000000" pitchFamily="50" charset="-128"/>
              </a:rPr>
              <a:t>じねん</a:t>
            </a:r>
            <a:endParaRPr lang="en-US" altLang="ja-JP" sz="54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373359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52934" y="4257817"/>
            <a:ext cx="8775192" cy="1938992"/>
          </a:xfrm>
          <a:prstGeom prst="rect">
            <a:avLst/>
          </a:prstGeom>
        </p:spPr>
        <p:txBody>
          <a:bodyPr wrap="square">
            <a:spAutoFit/>
          </a:bodyPr>
          <a:lstStyle/>
          <a:p>
            <a:pPr lvl="0"/>
            <a:r>
              <a:rPr lang="ja-JP" altLang="en-US" sz="6000" b="1" dirty="0">
                <a:solidFill>
                  <a:schemeClr val="bg1">
                    <a:lumMod val="65000"/>
                  </a:schemeClr>
                </a:solidFill>
                <a:latin typeface="游ゴシック" panose="020B0400000000000000" pitchFamily="50" charset="-128"/>
                <a:ea typeface="游ゴシック" panose="020B0400000000000000" pitchFamily="50" charset="-128"/>
              </a:rPr>
              <a:t>①「自ずから然り」</a:t>
            </a:r>
            <a:endParaRPr lang="en-US" altLang="ja-JP" sz="6000" b="1" dirty="0">
              <a:solidFill>
                <a:schemeClr val="bg1">
                  <a:lumMod val="65000"/>
                </a:schemeClr>
              </a:solidFill>
              <a:latin typeface="游ゴシック" panose="020B0400000000000000" pitchFamily="50" charset="-128"/>
              <a:ea typeface="游ゴシック" panose="020B0400000000000000" pitchFamily="50" charset="-128"/>
            </a:endParaRPr>
          </a:p>
          <a:p>
            <a:pPr lvl="0"/>
            <a:r>
              <a:rPr lang="ja-JP" altLang="en-US" sz="6000" b="1" dirty="0">
                <a:solidFill>
                  <a:srgbClr val="FF0000"/>
                </a:solidFill>
                <a:latin typeface="游ゴシック" panose="020B0400000000000000" pitchFamily="50" charset="-128"/>
                <a:ea typeface="游ゴシック" panose="020B0400000000000000" pitchFamily="50" charset="-128"/>
              </a:rPr>
              <a:t>②「自ずから然らし</a:t>
            </a:r>
            <a:r>
              <a:rPr lang="ja-JP" altLang="en-US" sz="6000" b="1" dirty="0" err="1">
                <a:solidFill>
                  <a:srgbClr val="FF0000"/>
                </a:solidFill>
                <a:latin typeface="游ゴシック" panose="020B0400000000000000" pitchFamily="50" charset="-128"/>
                <a:ea typeface="游ゴシック" panose="020B0400000000000000" pitchFamily="50" charset="-128"/>
              </a:rPr>
              <a:t>む</a:t>
            </a:r>
            <a:r>
              <a:rPr lang="ja-JP" altLang="en-US" sz="6000" b="1" dirty="0">
                <a:solidFill>
                  <a:srgbClr val="FF0000"/>
                </a:solidFill>
                <a:latin typeface="游ゴシック" panose="020B0400000000000000" pitchFamily="50" charset="-128"/>
                <a:ea typeface="游ゴシック" panose="020B0400000000000000" pitchFamily="50" charset="-128"/>
              </a:rPr>
              <a:t>」</a:t>
            </a:r>
            <a:endParaRPr lang="en-US" altLang="ja-JP" sz="6000" b="1" dirty="0">
              <a:solidFill>
                <a:srgbClr val="FF0000"/>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8" y="620634"/>
            <a:ext cx="8576211" cy="1569660"/>
          </a:xfrm>
          <a:prstGeom prst="rect">
            <a:avLst/>
          </a:prstGeom>
        </p:spPr>
        <p:txBody>
          <a:bodyPr wrap="square">
            <a:spAutoFit/>
          </a:bodyPr>
          <a:lstStyle/>
          <a:p>
            <a:pPr lvl="0" algn="ctr"/>
            <a:r>
              <a:rPr lang="ja-JP" altLang="en-US" sz="9600" b="1" dirty="0">
                <a:solidFill>
                  <a:srgbClr val="FF0000"/>
                </a:solidFill>
                <a:latin typeface="游ゴシック" panose="020B0400000000000000" pitchFamily="50" charset="-128"/>
                <a:ea typeface="游ゴシック" panose="020B0400000000000000" pitchFamily="50" charset="-128"/>
              </a:rPr>
              <a:t>自然</a:t>
            </a:r>
            <a:endParaRPr lang="en-US" altLang="ja-JP" sz="9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5" y="2732970"/>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正方形/長方形 5"/>
          <p:cNvSpPr/>
          <p:nvPr/>
        </p:nvSpPr>
        <p:spPr>
          <a:xfrm>
            <a:off x="161338" y="0"/>
            <a:ext cx="8576211" cy="923330"/>
          </a:xfrm>
          <a:prstGeom prst="rect">
            <a:avLst/>
          </a:prstGeom>
        </p:spPr>
        <p:txBody>
          <a:bodyPr wrap="square">
            <a:spAutoFit/>
          </a:bodyPr>
          <a:lstStyle/>
          <a:p>
            <a:pPr lvl="0" algn="ctr"/>
            <a:r>
              <a:rPr lang="ja-JP" altLang="en-US" sz="5400" b="1" dirty="0" err="1">
                <a:solidFill>
                  <a:srgbClr val="FF0000"/>
                </a:solidFill>
                <a:latin typeface="游ゴシック" panose="020B0400000000000000" pitchFamily="50" charset="-128"/>
                <a:ea typeface="游ゴシック" panose="020B0400000000000000" pitchFamily="50" charset="-128"/>
              </a:rPr>
              <a:t>じねん</a:t>
            </a:r>
            <a:endParaRPr lang="en-US" altLang="ja-JP" sz="54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59644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1338" y="4257817"/>
            <a:ext cx="8775192" cy="1754326"/>
          </a:xfrm>
          <a:prstGeom prst="rect">
            <a:avLst/>
          </a:prstGeom>
        </p:spPr>
        <p:txBody>
          <a:bodyPr wrap="square">
            <a:spAutoFit/>
          </a:bodyPr>
          <a:lstStyle/>
          <a:p>
            <a:pPr lvl="0" algn="ctr"/>
            <a:r>
              <a:rPr lang="ja-JP" altLang="en-US" sz="5400" b="1" dirty="0">
                <a:latin typeface="游ゴシック" panose="020B0400000000000000" pitchFamily="50" charset="-128"/>
                <a:ea typeface="游ゴシック" panose="020B0400000000000000" pitchFamily="50" charset="-128"/>
              </a:rPr>
              <a:t>親鸞聖人は阿弥陀仏の</a:t>
            </a:r>
            <a:endParaRPr lang="en-US" altLang="ja-JP" sz="5400" b="1" dirty="0">
              <a:latin typeface="游ゴシック" panose="020B0400000000000000" pitchFamily="50" charset="-128"/>
              <a:ea typeface="游ゴシック" panose="020B0400000000000000" pitchFamily="50" charset="-128"/>
            </a:endParaRPr>
          </a:p>
          <a:p>
            <a:pPr lvl="0" algn="ctr"/>
            <a:r>
              <a:rPr lang="ja-JP" altLang="en-US" sz="5400" b="1" dirty="0">
                <a:latin typeface="游ゴシック" panose="020B0400000000000000" pitchFamily="50" charset="-128"/>
                <a:ea typeface="游ゴシック" panose="020B0400000000000000" pitchFamily="50" charset="-128"/>
              </a:rPr>
              <a:t>他力をあらわす語とされた</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8" y="620634"/>
            <a:ext cx="8576211" cy="1569660"/>
          </a:xfrm>
          <a:prstGeom prst="rect">
            <a:avLst/>
          </a:prstGeom>
        </p:spPr>
        <p:txBody>
          <a:bodyPr wrap="square">
            <a:spAutoFit/>
          </a:bodyPr>
          <a:lstStyle/>
          <a:p>
            <a:pPr lvl="0" algn="ctr"/>
            <a:r>
              <a:rPr lang="ja-JP" altLang="en-US" sz="9600" b="1" dirty="0">
                <a:solidFill>
                  <a:srgbClr val="FF0000"/>
                </a:solidFill>
                <a:latin typeface="游ゴシック" panose="020B0400000000000000" pitchFamily="50" charset="-128"/>
                <a:ea typeface="游ゴシック" panose="020B0400000000000000" pitchFamily="50" charset="-128"/>
              </a:rPr>
              <a:t>自然</a:t>
            </a:r>
            <a:endParaRPr lang="en-US" altLang="ja-JP" sz="9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5" y="2732970"/>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正方形/長方形 5"/>
          <p:cNvSpPr/>
          <p:nvPr/>
        </p:nvSpPr>
        <p:spPr>
          <a:xfrm>
            <a:off x="161338" y="0"/>
            <a:ext cx="8576211" cy="923330"/>
          </a:xfrm>
          <a:prstGeom prst="rect">
            <a:avLst/>
          </a:prstGeom>
        </p:spPr>
        <p:txBody>
          <a:bodyPr wrap="square">
            <a:spAutoFit/>
          </a:bodyPr>
          <a:lstStyle/>
          <a:p>
            <a:pPr lvl="0" algn="ctr"/>
            <a:r>
              <a:rPr lang="ja-JP" altLang="en-US" sz="5400" b="1" dirty="0" err="1">
                <a:solidFill>
                  <a:srgbClr val="FF0000"/>
                </a:solidFill>
                <a:latin typeface="游ゴシック" panose="020B0400000000000000" pitchFamily="50" charset="-128"/>
                <a:ea typeface="游ゴシック" panose="020B0400000000000000" pitchFamily="50" charset="-128"/>
              </a:rPr>
              <a:t>じねん</a:t>
            </a:r>
            <a:endParaRPr lang="en-US" altLang="ja-JP" sz="54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7015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00743"/>
            <a:ext cx="10897850" cy="6057258"/>
          </a:xfrm>
          <a:prstGeom prst="rect">
            <a:avLst/>
          </a:prstGeom>
        </p:spPr>
      </p:pic>
      <p:sp>
        <p:nvSpPr>
          <p:cNvPr id="5" name="タイトル 1"/>
          <p:cNvSpPr>
            <a:spLocks noGrp="1"/>
          </p:cNvSpPr>
          <p:nvPr>
            <p:ph type="title"/>
          </p:nvPr>
        </p:nvSpPr>
        <p:spPr>
          <a:xfrm>
            <a:off x="-203199" y="93738"/>
            <a:ext cx="9144000" cy="785753"/>
          </a:xfrm>
          <a:noFill/>
        </p:spPr>
        <p:txBody>
          <a:bodyPr>
            <a:normAutofit fontScale="90000"/>
          </a:bodyPr>
          <a:lstStyle/>
          <a:p>
            <a:pPr algn="ctr"/>
            <a:r>
              <a:rPr kumimoji="1" lang="ja-JP" altLang="en-US" sz="5300" b="1" dirty="0">
                <a:effectLst/>
                <a:latin typeface="游ゴシック" panose="020B0400000000000000" pitchFamily="50" charset="-128"/>
                <a:ea typeface="游ゴシック" panose="020B0400000000000000" pitchFamily="50" charset="-128"/>
              </a:rPr>
              <a:t>親鸞聖人の足跡</a:t>
            </a:r>
            <a:r>
              <a:rPr kumimoji="1" lang="ja-JP" altLang="en-US" sz="4400" b="1" dirty="0">
                <a:effectLst/>
                <a:latin typeface="游ゴシック" panose="020B0400000000000000" pitchFamily="50" charset="-128"/>
                <a:ea typeface="游ゴシック" panose="020B0400000000000000" pitchFamily="50" charset="-128"/>
              </a:rPr>
              <a:t>（</a:t>
            </a:r>
            <a:r>
              <a:rPr kumimoji="1" lang="en-US" altLang="ja-JP" sz="4400" b="1" dirty="0">
                <a:effectLst/>
                <a:latin typeface="游ゴシック" panose="020B0400000000000000" pitchFamily="50" charset="-128"/>
                <a:ea typeface="游ゴシック" panose="020B0400000000000000" pitchFamily="50" charset="-128"/>
              </a:rPr>
              <a:t>35</a:t>
            </a:r>
            <a:r>
              <a:rPr kumimoji="1" lang="ja-JP" altLang="en-US" sz="4400" b="1" dirty="0">
                <a:effectLst/>
                <a:latin typeface="游ゴシック" panose="020B0400000000000000" pitchFamily="50" charset="-128"/>
                <a:ea typeface="游ゴシック" panose="020B0400000000000000" pitchFamily="50" charset="-128"/>
              </a:rPr>
              <a:t>歳～</a:t>
            </a:r>
            <a:r>
              <a:rPr kumimoji="1" lang="en-US" altLang="ja-JP" sz="4400" b="1" dirty="0">
                <a:effectLst/>
                <a:latin typeface="游ゴシック" panose="020B0400000000000000" pitchFamily="50" charset="-128"/>
                <a:ea typeface="游ゴシック" panose="020B0400000000000000" pitchFamily="50" charset="-128"/>
              </a:rPr>
              <a:t>62</a:t>
            </a:r>
            <a:r>
              <a:rPr kumimoji="1" lang="ja-JP" altLang="en-US" sz="4400" b="1" dirty="0">
                <a:effectLst/>
                <a:latin typeface="游ゴシック" panose="020B0400000000000000" pitchFamily="50" charset="-128"/>
                <a:ea typeface="游ゴシック" panose="020B0400000000000000" pitchFamily="50" charset="-128"/>
              </a:rPr>
              <a:t>歳頃）</a:t>
            </a: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649" y="3372761"/>
            <a:ext cx="903348" cy="2302973"/>
          </a:xfrm>
          <a:prstGeom prst="rect">
            <a:avLst/>
          </a:prstGeom>
          <a:effectLst>
            <a:glow rad="63500">
              <a:srgbClr val="FFFF00"/>
            </a:glow>
          </a:effectLst>
        </p:spPr>
      </p:pic>
      <p:sp>
        <p:nvSpPr>
          <p:cNvPr id="6" name="角丸四角形吹き出し 5"/>
          <p:cNvSpPr/>
          <p:nvPr/>
        </p:nvSpPr>
        <p:spPr>
          <a:xfrm>
            <a:off x="6191136" y="1430914"/>
            <a:ext cx="1656184" cy="833678"/>
          </a:xfrm>
          <a:prstGeom prst="wedgeRoundRectCallout">
            <a:avLst>
              <a:gd name="adj1" fmla="val 24430"/>
              <a:gd name="adj2" fmla="val 41183"/>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30000"/>
              </a:lnSpc>
            </a:pPr>
            <a:r>
              <a:rPr kumimoji="1" lang="ja-JP" altLang="en-US" sz="5400" b="1" dirty="0">
                <a:solidFill>
                  <a:schemeClr val="tx1"/>
                </a:solidFill>
                <a:ea typeface="游ゴシック" panose="020B0400000000000000" pitchFamily="50" charset="-128"/>
              </a:rPr>
              <a:t>越後</a:t>
            </a:r>
          </a:p>
        </p:txBody>
      </p:sp>
      <p:sp>
        <p:nvSpPr>
          <p:cNvPr id="8" name="角丸四角形吹き出し 7"/>
          <p:cNvSpPr/>
          <p:nvPr/>
        </p:nvSpPr>
        <p:spPr>
          <a:xfrm>
            <a:off x="5918695" y="4292019"/>
            <a:ext cx="1656184" cy="897780"/>
          </a:xfrm>
          <a:prstGeom prst="wedgeRoundRectCallout">
            <a:avLst>
              <a:gd name="adj1" fmla="val 24430"/>
              <a:gd name="adj2" fmla="val 41183"/>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30000"/>
              </a:lnSpc>
            </a:pPr>
            <a:r>
              <a:rPr kumimoji="1" lang="ja-JP" altLang="en-US" sz="5400" b="1" dirty="0">
                <a:solidFill>
                  <a:schemeClr val="tx1"/>
                </a:solidFill>
                <a:ea typeface="游ゴシック" panose="020B0400000000000000" pitchFamily="50" charset="-128"/>
              </a:rPr>
              <a:t>関東</a:t>
            </a:r>
          </a:p>
        </p:txBody>
      </p:sp>
      <p:sp>
        <p:nvSpPr>
          <p:cNvPr id="9" name="角丸四角形吹き出し 8"/>
          <p:cNvSpPr/>
          <p:nvPr/>
        </p:nvSpPr>
        <p:spPr>
          <a:xfrm>
            <a:off x="154231" y="5787282"/>
            <a:ext cx="1656184" cy="897780"/>
          </a:xfrm>
          <a:prstGeom prst="wedgeRoundRectCallout">
            <a:avLst>
              <a:gd name="adj1" fmla="val 24430"/>
              <a:gd name="adj2" fmla="val 41183"/>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30000"/>
              </a:lnSpc>
            </a:pPr>
            <a:r>
              <a:rPr lang="ja-JP" altLang="en-US" sz="5400" b="1" dirty="0">
                <a:solidFill>
                  <a:schemeClr val="tx1"/>
                </a:solidFill>
                <a:ea typeface="游ゴシック" panose="020B0400000000000000" pitchFamily="50" charset="-128"/>
              </a:rPr>
              <a:t>京都</a:t>
            </a:r>
            <a:endParaRPr kumimoji="1" lang="ja-JP" altLang="en-US" sz="5400" b="1" dirty="0">
              <a:solidFill>
                <a:schemeClr val="tx1"/>
              </a:solidFill>
              <a:ea typeface="游ゴシック" panose="020B0400000000000000" pitchFamily="50" charset="-128"/>
            </a:endParaRPr>
          </a:p>
        </p:txBody>
      </p:sp>
    </p:spTree>
    <p:custDataLst>
      <p:tags r:id="rId1"/>
    </p:custDataLst>
    <p:extLst>
      <p:ext uri="{BB962C8B-B14F-4D97-AF65-F5344CB8AC3E}">
        <p14:creationId xmlns:p14="http://schemas.microsoft.com/office/powerpoint/2010/main" val="150170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8.33333E-7 3.7037E-7 L -8.33333E-7 3.7037E-7 C 0.00364 -0.0037 0.00781 -0.00648 0.01111 -0.01065 C 0.01215 -0.01227 0.0118 -0.01504 0.01267 -0.01713 C 0.01875 -0.03356 0.01336 -0.01389 0.01736 -0.02963 C 0.01788 -0.03472 0.01805 -0.03981 0.01892 -0.04444 C 0.01979 -0.04884 0.021 -0.05301 0.02222 -0.05717 L 0.02691 -0.07639 L 0.03003 -0.08889 C 0.03055 -0.0912 0.03073 -0.09352 0.03159 -0.09537 C 0.03264 -0.09745 0.03316 -0.10046 0.03489 -0.10162 C 0.03767 -0.10416 0.04444 -0.10602 0.04444 -0.10602 C 0.046 -0.10741 0.04739 -0.10903 0.04913 -0.11018 C 0.05069 -0.11111 0.0526 -0.11088 0.05382 -0.11227 C 0.06406 -0.12315 0.04982 -0.11551 0.0618 -0.12083 C 0.06319 -0.12592 0.06354 -0.1294 0.06666 -0.13333 C 0.06788 -0.13518 0.06979 -0.13634 0.07135 -0.13773 C 0.07187 -0.13981 0.07222 -0.14213 0.07291 -0.14398 C 0.07378 -0.14629 0.07534 -0.14815 0.07604 -0.15046 C 0.07743 -0.1544 0.07829 -0.15879 0.07934 -0.16296 L 0.0809 -0.16944 C 0.08229 -0.18403 0.08194 -0.18449 0.08402 -0.19699 C 0.08454 -0.19977 0.08507 -0.20254 0.08559 -0.20532 C 0.08663 -0.20972 0.08767 -0.21389 0.08889 -0.21805 L 0.09045 -0.22454 L 0.09357 -0.23704 C 0.09409 -0.23935 0.09427 -0.24166 0.09514 -0.24352 C 0.09618 -0.2456 0.09739 -0.24768 0.09826 -0.24977 C 0.09913 -0.25185 0.09913 -0.25416 0.1 -0.25625 C 0.10173 -0.26065 0.10416 -0.26458 0.10625 -0.26898 C 0.10729 -0.27106 0.10781 -0.27384 0.10937 -0.27523 C 0.11267 -0.27801 0.11527 -0.28217 0.11892 -0.28379 C 0.12048 -0.28449 0.12222 -0.28472 0.12378 -0.28588 C 0.12552 -0.28704 0.12673 -0.28912 0.12847 -0.29004 C 0.13159 -0.2919 0.13489 -0.29282 0.13802 -0.29421 L 0.1427 -0.29629 C 0.15642 -0.30856 0.13923 -0.29398 0.15225 -0.30278 C 0.15399 -0.30393 0.15538 -0.30602 0.15711 -0.30694 C 0.16007 -0.30879 0.16336 -0.30972 0.16666 -0.31111 L 0.17135 -0.31342 C 0.17448 -0.3162 0.17882 -0.31759 0.1809 -0.32176 C 0.18194 -0.32384 0.18264 -0.32662 0.18402 -0.32824 C 0.18541 -0.32963 0.18732 -0.32916 0.18889 -0.33032 C 0.19218 -0.33264 0.19514 -0.33588 0.19826 -0.33866 L 0.20312 -0.34305 C 0.20416 -0.34514 0.20486 -0.34768 0.20625 -0.3493 C 0.2092 -0.35278 0.21579 -0.35787 0.21579 -0.35787 C 0.22482 -0.37592 0.21284 -0.35463 0.22378 -0.3662 C 0.23402 -0.37708 0.21961 -0.36944 0.23159 -0.37477 C 0.23698 -0.38541 0.23194 -0.37801 0.23958 -0.3831 C 0.24132 -0.38426 0.2427 -0.38634 0.24444 -0.3875 C 0.24739 -0.38912 0.25069 -0.39028 0.25382 -0.39166 L 0.25868 -0.39375 C 0.27291 -0.39305 0.28732 -0.39329 0.30156 -0.39166 C 0.31145 -0.39051 0.30902 -0.38773 0.31579 -0.3831 C 0.31736 -0.38217 0.31892 -0.38171 0.32048 -0.38102 C 0.32812 -0.3743 0.32343 -0.37754 0.33489 -0.37268 L 0.33958 -0.37037 L 0.34444 -0.36829 C 0.34843 -0.36921 0.3559 -0.36967 0.36024 -0.37268 C 0.36198 -0.37384 0.36319 -0.37569 0.36493 -0.37685 C 0.36805 -0.3787 0.3717 -0.3787 0.37448 -0.38102 C 0.37604 -0.38241 0.3776 -0.38426 0.37934 -0.38518 C 0.38229 -0.38704 0.38559 -0.38819 0.38889 -0.38958 L 0.39826 -0.39375 C 0.4 -0.39444 0.40173 -0.39467 0.40312 -0.39583 C 0.40468 -0.39722 0.40607 -0.39907 0.40781 -0.4 C 0.41093 -0.40185 0.41458 -0.40185 0.41736 -0.4044 C 0.41892 -0.40579 0.42031 -0.40833 0.42222 -0.40856 C 0.43159 -0.41041 0.44114 -0.40995 0.45069 -0.41065 C 0.45225 -0.41134 0.45434 -0.41134 0.45555 -0.41273 C 0.46823 -0.42986 0.4559 -0.42291 0.46666 -0.42754 C 0.47187 -0.43842 0.46684 -0.43102 0.47448 -0.43611 C 0.47621 -0.43727 0.4776 -0.43935 0.47934 -0.44028 C 0.48229 -0.44213 0.48889 -0.44444 0.48889 -0.44444 C 0.49444 -0.44375 0.50816 -0.44352 0.51423 -0.43819 L 0.51892 -0.43403 C 0.52656 -0.41898 0.52395 -0.42685 0.52066 -0.39375 C 0.52014 -0.38935 0.5184 -0.38518 0.51736 -0.38102 L 0.51579 -0.37477 C 0.51423 -0.35926 0.51423 -0.36481 0.51423 -0.35787 L 0.51423 -0.35787 " pathEditMode="relative" ptsTypes="AAAAAAAAAAAAAAAAAAAAAAAAAAAAAAAAAAAAAAAAAAAAAAAAAAAAAAAAAAAAAAAAAAAAAAAAAAAAAAAAAA">
                                      <p:cBhvr>
                                        <p:cTn id="14" dur="4000" fill="hold"/>
                                        <p:tgtEl>
                                          <p:spTgt spid="7"/>
                                        </p:tgtEl>
                                        <p:attrNameLst>
                                          <p:attrName>ppt_x</p:attrName>
                                          <p:attrName>ppt_y</p:attrName>
                                        </p:attrNameLst>
                                      </p:cBhvr>
                                    </p:animMotion>
                                  </p:childTnLst>
                                </p:cTn>
                              </p:par>
                              <p:par>
                                <p:cTn id="15" presetID="10" presetClass="entr" presetSubtype="0" fill="hold" grpId="0" nodeType="withEffect">
                                  <p:stCondLst>
                                    <p:cond delay="4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51405 -0.35763 L 0.51405 -0.35763 C 0.51458 -0.34722 0.5144 -0.33657 0.51562 -0.32592 C 0.51596 -0.32152 0.51874 -0.31319 0.51874 -0.31319 C 0.51822 -0.30347 0.51805 -0.29351 0.51718 -0.28356 C 0.51683 -0.28078 0.51562 -0.278 0.51562 -0.27523 C 0.51562 -0.26041 0.51631 -0.2456 0.51718 -0.23078 C 0.51735 -0.228 0.51961 -0.21504 0.5203 -0.21157 C 0.52135 -0.2074 0.52065 -0.20138 0.52343 -0.19884 C 0.52673 -0.19606 0.52933 -0.19212 0.53298 -0.1905 C 0.54617 -0.18472 0.53923 -0.1868 0.55364 -0.18402 L 0.56319 -0.17986 L 0.56787 -0.17777 C 0.56961 -0.17638 0.571 -0.17453 0.57274 -0.17361 C 0.57569 -0.17175 0.58228 -0.16921 0.58228 -0.16921 C 0.58385 -0.16782 0.58524 -0.1662 0.58697 -0.16504 C 0.5901 -0.16319 0.59652 -0.16087 0.59652 -0.16087 C 0.59808 -0.15949 0.59965 -0.15763 0.60121 -0.15671 C 0.6085 -0.15185 0.60399 -0.15787 0.61076 -0.15023 C 0.61631 -0.14421 0.61701 -0.13888 0.62517 -0.13541 L 0.63454 -0.13124 C 0.64826 -0.11898 0.63107 -0.13356 0.64409 -0.12476 C 0.64583 -0.12361 0.64721 -0.12175 0.64895 -0.1206 C 0.6519 -0.11874 0.6585 -0.11643 0.6585 -0.11643 C 0.66996 -0.10601 0.65537 -0.11874 0.66961 -0.10787 C 0.67117 -0.10671 0.67256 -0.10462 0.6743 -0.1037 C 0.67742 -0.10185 0.68072 -0.10092 0.68385 -0.09953 L 0.68853 -0.09722 C 0.6901 -0.09583 0.69166 -0.09421 0.6934 -0.09305 C 0.69635 -0.0912 0.70294 -0.08888 0.70294 -0.08888 C 0.71649 -0.07662 0.6993 -0.0912 0.71232 -0.0824 C 0.71405 -0.08124 0.71562 -0.07962 0.71718 -0.07824 C 0.71926 -0.07615 0.72117 -0.07337 0.72343 -0.07199 C 0.72655 -0.0699 0.72985 -0.06898 0.73298 -0.06759 C 0.73454 -0.06689 0.7361 -0.0662 0.73784 -0.0655 C 0.74739 -0.06226 0.74201 -0.06435 0.75364 -0.05925 L 0.7585 -0.05717 C 0.76961 -0.04722 0.76492 -0.04699 0.77742 -0.05069 C 0.77916 -0.05115 0.78072 -0.05208 0.78228 -0.05277 C 0.7828 -0.05486 0.7828 -0.0574 0.78385 -0.05925 C 0.78506 -0.06111 0.78715 -0.0618 0.78853 -0.06342 C 0.78975 -0.06458 0.79062 -0.0662 0.79183 -0.06759 L 0.79183 -0.06759 " pathEditMode="relative" ptsTypes="AAAAAAAAAAAAAAAAAAAAAAAAAAAAAAAAAAAAAAAAAAA">
                                      <p:cBhvr>
                                        <p:cTn id="21" dur="4000" fill="hold"/>
                                        <p:tgtEl>
                                          <p:spTgt spid="7"/>
                                        </p:tgtEl>
                                        <p:attrNameLst>
                                          <p:attrName>ppt_x</p:attrName>
                                          <p:attrName>ppt_y</p:attrName>
                                        </p:attrNameLst>
                                      </p:cBhvr>
                                    </p:animMotion>
                                  </p:childTnLst>
                                </p:cTn>
                              </p:par>
                              <p:par>
                                <p:cTn id="22" presetID="10" presetClass="entr" presetSubtype="0" fill="hold" grpId="0" nodeType="withEffect">
                                  <p:stCondLst>
                                    <p:cond delay="4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repeatCount="indefinite" grpId="1" nodeType="clickEffect">
                                  <p:stCondLst>
                                    <p:cond delay="0"/>
                                  </p:stCondLst>
                                  <p:endCondLst>
                                    <p:cond evt="onNext" delay="0">
                                      <p:tgtEl>
                                        <p:sldTgt/>
                                      </p:tgtEl>
                                    </p:cond>
                                  </p:endCondLst>
                                  <p:childTnLst>
                                    <p:animScale>
                                      <p:cBhvr>
                                        <p:cTn id="28" dur="1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8" name="テキスト ボックス 7"/>
          <p:cNvSpPr txBox="1"/>
          <p:nvPr/>
        </p:nvSpPr>
        <p:spPr>
          <a:xfrm>
            <a:off x="604559" y="412779"/>
            <a:ext cx="3139321"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「自」はおのづからといふ、行者のはから</a:t>
            </a:r>
            <a:r>
              <a:rPr lang="ja-JP" altLang="en-US" sz="4800" b="1" dirty="0" err="1">
                <a:solidFill>
                  <a:schemeClr val="bg1"/>
                </a:solidFill>
                <a:effectLst>
                  <a:glow rad="228600">
                    <a:schemeClr val="tx1"/>
                  </a:glow>
                </a:effectLst>
                <a:latin typeface="游ゴシック" panose="020B0400000000000000" pitchFamily="50" charset="-128"/>
                <a:ea typeface="游ゴシック" panose="020B0400000000000000" pitchFamily="50" charset="-128"/>
              </a:rPr>
              <a:t>ひに</a:t>
            </a: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あらず。しからしむといふことばなり。</a:t>
            </a:r>
          </a:p>
        </p:txBody>
      </p:sp>
      <p:sp>
        <p:nvSpPr>
          <p:cNvPr id="5" name="テキスト ボックス 4"/>
          <p:cNvSpPr txBox="1"/>
          <p:nvPr/>
        </p:nvSpPr>
        <p:spPr>
          <a:xfrm>
            <a:off x="7086600" y="95365"/>
            <a:ext cx="1661993" cy="6302145"/>
          </a:xfrm>
          <a:prstGeom prst="rect">
            <a:avLst/>
          </a:prstGeom>
          <a:noFill/>
          <a:effectLst>
            <a:glow rad="127000">
              <a:schemeClr val="tx1"/>
            </a:glow>
            <a:softEdge rad="63500"/>
          </a:effectLst>
        </p:spPr>
        <p:txBody>
          <a:bodyPr vert="eaVert" wrap="square" rtlCol="0">
            <a:spAutoFit/>
          </a:bodyPr>
          <a:lstStyle/>
          <a:p>
            <a:r>
              <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正像末和讃</a:t>
            </a:r>
            <a:r>
              <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p>
          <a:p>
            <a:pPr algn="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・自然法爾章</a:t>
            </a:r>
          </a:p>
        </p:txBody>
      </p:sp>
    </p:spTree>
    <p:custDataLst>
      <p:tags r:id="rId1"/>
    </p:custDataLst>
    <p:extLst>
      <p:ext uri="{BB962C8B-B14F-4D97-AF65-F5344CB8AC3E}">
        <p14:creationId xmlns:p14="http://schemas.microsoft.com/office/powerpoint/2010/main" val="294771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4" name="テキスト ボックス 3"/>
          <p:cNvSpPr txBox="1"/>
          <p:nvPr/>
        </p:nvSpPr>
        <p:spPr>
          <a:xfrm>
            <a:off x="1820279" y="396154"/>
            <a:ext cx="4985980"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「然」といふは、しからしむといふことば、行者のはからひにあらず、如来のちかひにてあるがゆゑに。</a:t>
            </a:r>
            <a:endPar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endParaRPr lang="en-US" altLang="ja-JP"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r"/>
            <a:r>
              <a:rPr lang="ja-JP" altLang="en-US"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en-US" altLang="ja-JP"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註釈版聖典</a:t>
            </a:r>
            <a:r>
              <a:rPr lang="en-US" altLang="ja-JP"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六二一頁）</a:t>
            </a:r>
          </a:p>
        </p:txBody>
      </p:sp>
    </p:spTree>
    <p:extLst>
      <p:ext uri="{BB962C8B-B14F-4D97-AF65-F5344CB8AC3E}">
        <p14:creationId xmlns:p14="http://schemas.microsoft.com/office/powerpoint/2010/main" val="8048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4" name="テキスト ボックス 3"/>
          <p:cNvSpPr txBox="1"/>
          <p:nvPr/>
        </p:nvSpPr>
        <p:spPr>
          <a:xfrm>
            <a:off x="1820279" y="396154"/>
            <a:ext cx="4985980" cy="6302145"/>
          </a:xfrm>
          <a:prstGeom prst="rect">
            <a:avLst/>
          </a:prstGeom>
          <a:noFill/>
          <a:effectLst>
            <a:softEdge rad="63500"/>
          </a:effectLst>
        </p:spPr>
        <p:txBody>
          <a:bodyPr vert="eaVert" wrap="square" rtlCol="0">
            <a:spAutoFit/>
          </a:bodyPr>
          <a:lstStyle/>
          <a:p>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「然」といふは、しからしむといふことば、行者のはからひにあらず、</a:t>
            </a:r>
            <a:r>
              <a:rPr lang="ja-JP" altLang="en-US" sz="48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如来のちかひ</a:t>
            </a:r>
            <a:r>
              <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にてあるがゆゑに。</a:t>
            </a:r>
            <a:endParaRPr lang="en-US" altLang="ja-JP"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endParaRPr lang="en-US" altLang="ja-JP"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r"/>
            <a:r>
              <a:rPr lang="ja-JP" altLang="en-US"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en-US" altLang="ja-JP"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註釈版聖典</a:t>
            </a:r>
            <a:r>
              <a:rPr lang="en-US" altLang="ja-JP"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a:t>
            </a:r>
            <a:r>
              <a:rPr lang="ja-JP" altLang="en-US" sz="36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六二一頁）</a:t>
            </a:r>
          </a:p>
        </p:txBody>
      </p:sp>
    </p:spTree>
    <p:extLst>
      <p:ext uri="{BB962C8B-B14F-4D97-AF65-F5344CB8AC3E}">
        <p14:creationId xmlns:p14="http://schemas.microsoft.com/office/powerpoint/2010/main" val="4182995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Tree>
    <p:extLst>
      <p:ext uri="{BB962C8B-B14F-4D97-AF65-F5344CB8AC3E}">
        <p14:creationId xmlns:p14="http://schemas.microsoft.com/office/powerpoint/2010/main" val="11117488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847" y="4257817"/>
            <a:ext cx="8775192" cy="2154436"/>
          </a:xfrm>
          <a:prstGeom prst="rect">
            <a:avLst/>
          </a:prstGeom>
        </p:spPr>
        <p:txBody>
          <a:bodyPr wrap="square">
            <a:spAutoFit/>
          </a:bodyPr>
          <a:lstStyle/>
          <a:p>
            <a:pPr lvl="0" algn="ctr"/>
            <a:r>
              <a:rPr lang="ja-JP" altLang="en-US" sz="8000" b="1" dirty="0">
                <a:latin typeface="游ゴシック" panose="020B0400000000000000" pitchFamily="50" charset="-128"/>
                <a:ea typeface="游ゴシック" panose="020B0400000000000000" pitchFamily="50" charset="-128"/>
              </a:rPr>
              <a:t>他力＝本願力</a:t>
            </a:r>
            <a:endParaRPr lang="en-US" altLang="ja-JP" sz="8000" b="1" dirty="0">
              <a:latin typeface="游ゴシック" panose="020B0400000000000000" pitchFamily="50" charset="-128"/>
              <a:ea typeface="游ゴシック" panose="020B0400000000000000" pitchFamily="50" charset="-128"/>
            </a:endParaRPr>
          </a:p>
          <a:p>
            <a:pPr lvl="0" algn="ctr"/>
            <a:r>
              <a:rPr lang="ja-JP" altLang="en-US" sz="5400" b="1" dirty="0">
                <a:latin typeface="游ゴシック" panose="020B0400000000000000" pitchFamily="50" charset="-128"/>
                <a:ea typeface="游ゴシック" panose="020B0400000000000000" pitchFamily="50" charset="-128"/>
              </a:rPr>
              <a:t>（願力自然）</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8" y="620634"/>
            <a:ext cx="8576211" cy="1569660"/>
          </a:xfrm>
          <a:prstGeom prst="rect">
            <a:avLst/>
          </a:prstGeom>
        </p:spPr>
        <p:txBody>
          <a:bodyPr wrap="square">
            <a:spAutoFit/>
          </a:bodyPr>
          <a:lstStyle/>
          <a:p>
            <a:pPr lvl="0" algn="ctr"/>
            <a:r>
              <a:rPr lang="ja-JP" altLang="en-US" sz="9600" b="1" dirty="0">
                <a:solidFill>
                  <a:srgbClr val="FF0000"/>
                </a:solidFill>
                <a:latin typeface="游ゴシック" panose="020B0400000000000000" pitchFamily="50" charset="-128"/>
                <a:ea typeface="游ゴシック" panose="020B0400000000000000" pitchFamily="50" charset="-128"/>
              </a:rPr>
              <a:t>自然</a:t>
            </a:r>
            <a:endParaRPr lang="en-US" altLang="ja-JP" sz="9600" b="1" dirty="0">
              <a:solidFill>
                <a:srgbClr val="FF0000"/>
              </a:solidFill>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5" y="2732970"/>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正方形/長方形 5"/>
          <p:cNvSpPr/>
          <p:nvPr/>
        </p:nvSpPr>
        <p:spPr>
          <a:xfrm>
            <a:off x="161338" y="0"/>
            <a:ext cx="8576211" cy="923330"/>
          </a:xfrm>
          <a:prstGeom prst="rect">
            <a:avLst/>
          </a:prstGeom>
        </p:spPr>
        <p:txBody>
          <a:bodyPr wrap="square">
            <a:spAutoFit/>
          </a:bodyPr>
          <a:lstStyle/>
          <a:p>
            <a:pPr lvl="0" algn="ctr"/>
            <a:r>
              <a:rPr lang="ja-JP" altLang="en-US" sz="5400" b="1" dirty="0" err="1">
                <a:solidFill>
                  <a:srgbClr val="FF0000"/>
                </a:solidFill>
                <a:latin typeface="游ゴシック" panose="020B0400000000000000" pitchFamily="50" charset="-128"/>
                <a:ea typeface="游ゴシック" panose="020B0400000000000000" pitchFamily="50" charset="-128"/>
              </a:rPr>
              <a:t>じねん</a:t>
            </a:r>
            <a:endParaRPr lang="en-US" altLang="ja-JP" sz="5400" b="1" dirty="0">
              <a:solidFill>
                <a:srgbClr val="FF0000"/>
              </a:solidFill>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570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33711" y="3326047"/>
            <a:ext cx="7304746" cy="3416320"/>
          </a:xfrm>
          <a:prstGeom prst="rect">
            <a:avLst/>
          </a:prstGeom>
        </p:spPr>
        <p:txBody>
          <a:bodyPr wrap="square">
            <a:spAutoFit/>
          </a:bodyPr>
          <a:lstStyle/>
          <a:p>
            <a:pPr lvl="0" algn="ctr"/>
            <a:r>
              <a:rPr lang="ja-JP" altLang="en-US" sz="7200" b="1" dirty="0">
                <a:latin typeface="游ゴシック" panose="020B0400000000000000" pitchFamily="50" charset="-128"/>
                <a:ea typeface="游ゴシック" panose="020B0400000000000000" pitchFamily="50" charset="-128"/>
              </a:rPr>
              <a:t>親鸞聖人の弟子に対する立場と関係が深い言葉</a:t>
            </a:r>
            <a:endParaRPr lang="en-US" altLang="ja-JP" sz="72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5" y="558777"/>
            <a:ext cx="8576211" cy="1323439"/>
          </a:xfrm>
          <a:prstGeom prst="rect">
            <a:avLst/>
          </a:prstGeom>
        </p:spPr>
        <p:txBody>
          <a:bodyPr wrap="square">
            <a:spAutoFit/>
          </a:bodyPr>
          <a:lstStyle/>
          <a:p>
            <a:pPr lvl="0" algn="ctr"/>
            <a:r>
              <a:rPr lang="ja-JP" altLang="en-US" sz="8000" b="1" dirty="0">
                <a:latin typeface="游ゴシック" panose="020B0400000000000000" pitchFamily="50" charset="-128"/>
                <a:ea typeface="游ゴシック" panose="020B0400000000000000" pitchFamily="50" charset="-128"/>
              </a:rPr>
              <a:t>仏の恩・師の恩</a:t>
            </a:r>
            <a:endParaRPr lang="en-US" altLang="ja-JP" sz="8000" b="1" dirty="0">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0" y="2175964"/>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custDataLst>
      <p:tags r:id="rId1"/>
    </p:custDataLst>
    <p:extLst>
      <p:ext uri="{BB962C8B-B14F-4D97-AF65-F5344CB8AC3E}">
        <p14:creationId xmlns:p14="http://schemas.microsoft.com/office/powerpoint/2010/main" val="24781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06873" y="3267625"/>
            <a:ext cx="7264241" cy="3416320"/>
          </a:xfrm>
          <a:prstGeom prst="rect">
            <a:avLst/>
          </a:prstGeom>
        </p:spPr>
        <p:txBody>
          <a:bodyPr wrap="square">
            <a:spAutoFit/>
          </a:bodyPr>
          <a:lstStyle/>
          <a:p>
            <a:pPr lvl="0" algn="ctr"/>
            <a:r>
              <a:rPr lang="ja-JP" altLang="en-US" sz="7200" b="1" dirty="0">
                <a:solidFill>
                  <a:srgbClr val="FF0000"/>
                </a:solidFill>
                <a:latin typeface="游ゴシック" panose="020B0400000000000000" pitchFamily="50" charset="-128"/>
                <a:ea typeface="游ゴシック" panose="020B0400000000000000" pitchFamily="50" charset="-128"/>
              </a:rPr>
              <a:t>親鸞聖人の弟子に対する立場</a:t>
            </a:r>
            <a:r>
              <a:rPr lang="ja-JP" altLang="en-US" sz="7200" b="1" dirty="0">
                <a:latin typeface="游ゴシック" panose="020B0400000000000000" pitchFamily="50" charset="-128"/>
                <a:ea typeface="游ゴシック" panose="020B0400000000000000" pitchFamily="50" charset="-128"/>
              </a:rPr>
              <a:t>と関係が深い言葉</a:t>
            </a:r>
            <a:endParaRPr lang="en-US" altLang="ja-JP" sz="72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161335" y="558777"/>
            <a:ext cx="8576211" cy="1323439"/>
          </a:xfrm>
          <a:prstGeom prst="rect">
            <a:avLst/>
          </a:prstGeom>
        </p:spPr>
        <p:txBody>
          <a:bodyPr wrap="square">
            <a:spAutoFit/>
          </a:bodyPr>
          <a:lstStyle/>
          <a:p>
            <a:pPr lvl="0" algn="ctr"/>
            <a:r>
              <a:rPr lang="ja-JP" altLang="en-US" sz="8000" b="1" dirty="0">
                <a:latin typeface="游ゴシック" panose="020B0400000000000000" pitchFamily="50" charset="-128"/>
                <a:ea typeface="游ゴシック" panose="020B0400000000000000" pitchFamily="50" charset="-128"/>
              </a:rPr>
              <a:t>仏の恩・師の恩</a:t>
            </a:r>
            <a:endParaRPr lang="en-US" altLang="ja-JP" sz="8000" b="1" dirty="0">
              <a:latin typeface="游ゴシック" panose="020B0400000000000000" pitchFamily="50" charset="-128"/>
              <a:ea typeface="游ゴシック" panose="020B0400000000000000" pitchFamily="50" charset="-128"/>
            </a:endParaRPr>
          </a:p>
        </p:txBody>
      </p:sp>
      <p:sp>
        <p:nvSpPr>
          <p:cNvPr id="5" name="右矢印 4"/>
          <p:cNvSpPr/>
          <p:nvPr/>
        </p:nvSpPr>
        <p:spPr>
          <a:xfrm rot="5400000">
            <a:off x="3943520" y="2045333"/>
            <a:ext cx="1011839" cy="982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32044278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8424" y="1772816"/>
            <a:ext cx="8892481" cy="485153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☆「自然のことわりに</a:t>
            </a:r>
            <a:r>
              <a:rPr lang="ja-JP" altLang="en-US" sz="4000" b="1" dirty="0" err="1">
                <a:solidFill>
                  <a:prstClr val="black"/>
                </a:solidFill>
                <a:latin typeface="游ゴシック" panose="020B0400000000000000" pitchFamily="50" charset="-128"/>
                <a:ea typeface="游ゴシック" panose="020B0400000000000000" pitchFamily="50" charset="-128"/>
              </a:rPr>
              <a:t>あ</a:t>
            </a:r>
            <a:r>
              <a:rPr lang="ja-JP" altLang="en-US" sz="4000" b="1" dirty="0">
                <a:solidFill>
                  <a:prstClr val="black"/>
                </a:solidFill>
                <a:latin typeface="游ゴシック" panose="020B0400000000000000" pitchFamily="50" charset="-128"/>
                <a:ea typeface="游ゴシック" panose="020B0400000000000000" pitchFamily="50" charset="-128"/>
              </a:rPr>
              <a:t>ひかなはば、</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仏恩をもしり、また師の恩をも　</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しるべきなり」</a:t>
            </a:r>
            <a:endParaRPr lang="ja-JP" altLang="en-US" sz="4000" b="1" dirty="0">
              <a:solidFill>
                <a:schemeClr val="tx1"/>
              </a:solidFill>
              <a:ea typeface="游ゴシック" panose="020B0400000000000000" pitchFamily="50" charset="-128"/>
            </a:endParaRPr>
          </a:p>
          <a:p>
            <a:pPr lvl="0" algn="ctr"/>
            <a:endParaRPr lang="en-US" altLang="ja-JP" sz="2000" b="1" dirty="0">
              <a:solidFill>
                <a:prstClr val="black"/>
              </a:solidFill>
              <a:latin typeface="游ゴシック" panose="020B0400000000000000" pitchFamily="50" charset="-128"/>
              <a:ea typeface="游ゴシック" panose="020B0400000000000000" pitchFamily="50" charset="-128"/>
            </a:endParaRPr>
          </a:p>
          <a:p>
            <a:pPr lvl="0" algn="ctr"/>
            <a:r>
              <a:rPr lang="ja-JP" altLang="en-US" sz="4000" b="1" dirty="0">
                <a:solidFill>
                  <a:prstClr val="black"/>
                </a:solidFill>
                <a:latin typeface="游ゴシック" panose="020B0400000000000000" pitchFamily="50" charset="-128"/>
                <a:ea typeface="游ゴシック" panose="020B0400000000000000" pitchFamily="50" charset="-128"/>
              </a:rPr>
              <a:t>↓</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lgn="ctr"/>
            <a:endParaRPr lang="en-US" altLang="ja-JP" sz="2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本願のはたらきにかなうなら、自</a:t>
            </a:r>
            <a:endParaRPr lang="en-US" altLang="ja-JP" sz="4000" b="1" dirty="0">
              <a:solidFill>
                <a:prstClr val="black"/>
              </a:solidFill>
              <a:latin typeface="游ゴシック" panose="020B0400000000000000" pitchFamily="50" charset="-128"/>
              <a:ea typeface="游ゴシック" panose="020B0400000000000000" pitchFamily="50" charset="-128"/>
            </a:endParaRPr>
          </a:p>
          <a:p>
            <a:r>
              <a:rPr lang="ja-JP" altLang="en-US" sz="4000" b="1" dirty="0">
                <a:solidFill>
                  <a:prstClr val="black"/>
                </a:solidFill>
                <a:latin typeface="游ゴシック" panose="020B0400000000000000" pitchFamily="50" charset="-128"/>
                <a:ea typeface="游ゴシック" panose="020B0400000000000000" pitchFamily="50" charset="-128"/>
              </a:rPr>
              <a:t>　</a:t>
            </a:r>
            <a:r>
              <a:rPr lang="ja-JP" altLang="en-US" sz="4000" b="1" dirty="0" err="1">
                <a:solidFill>
                  <a:prstClr val="black"/>
                </a:solidFill>
                <a:latin typeface="游ゴシック" panose="020B0400000000000000" pitchFamily="50" charset="-128"/>
                <a:ea typeface="游ゴシック" panose="020B0400000000000000" pitchFamily="50" charset="-128"/>
              </a:rPr>
              <a:t>ずと</a:t>
            </a:r>
            <a:r>
              <a:rPr lang="ja-JP" altLang="en-US" sz="4000" b="1" dirty="0">
                <a:solidFill>
                  <a:prstClr val="black"/>
                </a:solidFill>
                <a:latin typeface="游ゴシック" panose="020B0400000000000000" pitchFamily="50" charset="-128"/>
                <a:ea typeface="游ゴシック" panose="020B0400000000000000" pitchFamily="50" charset="-128"/>
              </a:rPr>
              <a:t>仏の恩、師の恩を知る。</a:t>
            </a:r>
            <a:endParaRPr lang="en-US" altLang="ja-JP" sz="4000" b="1" dirty="0">
              <a:solidFill>
                <a:prstClr val="black"/>
              </a:solidFill>
              <a:latin typeface="游ゴシック" panose="020B0400000000000000" pitchFamily="50" charset="-128"/>
              <a:ea typeface="游ゴシック" panose="020B0400000000000000" pitchFamily="50" charset="-128"/>
            </a:endParaRPr>
          </a:p>
          <a:p>
            <a:pPr lvl="0"/>
            <a:endParaRPr lang="en-US" altLang="ja-JP" sz="40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23035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57" y="-336568"/>
            <a:ext cx="11041159" cy="7886544"/>
          </a:xfrm>
          <a:prstGeom prst="rect">
            <a:avLst/>
          </a:prstGeom>
        </p:spPr>
      </p:pic>
      <p:sp>
        <p:nvSpPr>
          <p:cNvPr id="2" name="タイトル 1"/>
          <p:cNvSpPr>
            <a:spLocks noGrp="1"/>
          </p:cNvSpPr>
          <p:nvPr>
            <p:ph type="title"/>
          </p:nvPr>
        </p:nvSpPr>
        <p:spPr>
          <a:xfrm>
            <a:off x="533499" y="66128"/>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第六条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511037"/>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４．仏の恩・師の恩</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998429"/>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ja-JP" altLang="en-US" sz="19200" b="1" dirty="0">
                <a:solidFill>
                  <a:schemeClr val="bg1"/>
                </a:solidFill>
                <a:latin typeface="游ゴシック" panose="020B0400000000000000" pitchFamily="50" charset="-128"/>
                <a:ea typeface="游ゴシック" panose="020B0400000000000000" pitchFamily="50" charset="-128"/>
              </a:rPr>
              <a:t>１．弟子をめぐる争い</a:t>
            </a:r>
          </a:p>
        </p:txBody>
      </p:sp>
      <p:sp>
        <p:nvSpPr>
          <p:cNvPr id="8" name="コンテンツ プレースホルダー 2"/>
          <p:cNvSpPr txBox="1">
            <a:spLocks/>
          </p:cNvSpPr>
          <p:nvPr/>
        </p:nvSpPr>
        <p:spPr>
          <a:xfrm>
            <a:off x="533499" y="2085299"/>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２．弟子一人ももたず</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2935303"/>
            <a:ext cx="7571303" cy="1569660"/>
          </a:xfrm>
          <a:prstGeom prst="rect">
            <a:avLst/>
          </a:prstGeom>
        </p:spPr>
        <p:txBody>
          <a:bodyPr wrap="none">
            <a:spAutoFit/>
          </a:bodyPr>
          <a:lstStyle/>
          <a:p>
            <a:r>
              <a:rPr lang="ja-JP" altLang="en-US" sz="4800" b="1" dirty="0">
                <a:solidFill>
                  <a:prstClr val="white"/>
                </a:solidFill>
                <a:latin typeface="游ゴシック" panose="020B0400000000000000" pitchFamily="50" charset="-128"/>
                <a:ea typeface="游ゴシック" panose="020B0400000000000000" pitchFamily="50" charset="-128"/>
              </a:rPr>
              <a:t>３．如来より</a:t>
            </a:r>
            <a:endParaRPr lang="en-US" altLang="ja-JP" sz="4800" b="1" dirty="0">
              <a:solidFill>
                <a:prstClr val="white"/>
              </a:solidFill>
              <a:latin typeface="游ゴシック" panose="020B0400000000000000" pitchFamily="50" charset="-128"/>
              <a:ea typeface="游ゴシック" panose="020B0400000000000000" pitchFamily="50" charset="-128"/>
            </a:endParaRPr>
          </a:p>
          <a:p>
            <a:r>
              <a:rPr lang="ja-JP" altLang="en-US" sz="4800" b="1" dirty="0">
                <a:solidFill>
                  <a:prstClr val="white"/>
                </a:solidFill>
                <a:latin typeface="游ゴシック" panose="020B0400000000000000" pitchFamily="50" charset="-128"/>
                <a:ea typeface="游ゴシック" panose="020B0400000000000000" pitchFamily="50" charset="-128"/>
              </a:rPr>
              <a:t>　　　　たまわりたる信心</a:t>
            </a:r>
            <a:endParaRPr lang="ja-JP" altLang="en-US" b="1" dirty="0">
              <a:solidFill>
                <a:prstClr val="white"/>
              </a:solidFill>
              <a:ea typeface="游ゴシック" panose="020B0400000000000000" pitchFamily="50" charset="-128"/>
            </a:endParaRPr>
          </a:p>
        </p:txBody>
      </p:sp>
      <p:sp>
        <p:nvSpPr>
          <p:cNvPr id="10" name="コンテンツ プレースホルダー 2"/>
          <p:cNvSpPr txBox="1">
            <a:spLocks/>
          </p:cNvSpPr>
          <p:nvPr/>
        </p:nvSpPr>
        <p:spPr>
          <a:xfrm>
            <a:off x="533499" y="5364917"/>
            <a:ext cx="8184832"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prstClr val="white"/>
                </a:solidFill>
                <a:latin typeface="游ゴシック" panose="020B0400000000000000" pitchFamily="50" charset="-128"/>
                <a:ea typeface="游ゴシック" panose="020B0400000000000000" pitchFamily="50" charset="-128"/>
              </a:rPr>
              <a:t>５．第六条と御同朋・御同行</a:t>
            </a:r>
            <a:endParaRPr lang="en-US" altLang="ja-JP" sz="4800" b="1" dirty="0">
              <a:solidFill>
                <a:prstClr val="white"/>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0966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412" y="-336568"/>
            <a:ext cx="11041159" cy="7886544"/>
          </a:xfrm>
          <a:prstGeom prst="rect">
            <a:avLst/>
          </a:prstGeom>
        </p:spPr>
      </p:pic>
      <p:sp>
        <p:nvSpPr>
          <p:cNvPr id="2" name="タイトル 1"/>
          <p:cNvSpPr>
            <a:spLocks noGrp="1"/>
          </p:cNvSpPr>
          <p:nvPr>
            <p:ph type="title"/>
          </p:nvPr>
        </p:nvSpPr>
        <p:spPr>
          <a:xfrm>
            <a:off x="533499" y="66128"/>
            <a:ext cx="4679945" cy="1143000"/>
          </a:xfrm>
        </p:spPr>
        <p:txBody>
          <a:bodyPr>
            <a:normAutofit fontScale="90000"/>
          </a:bodyPr>
          <a:lstStyle/>
          <a:p>
            <a:pPr algn="ctr"/>
            <a:r>
              <a:rPr lang="ja-JP" altLang="en-US" sz="6000" b="1" dirty="0">
                <a:solidFill>
                  <a:schemeClr val="bg1"/>
                </a:solidFill>
                <a:latin typeface="游ゴシック" panose="020B0400000000000000" pitchFamily="50" charset="-128"/>
                <a:ea typeface="游ゴシック" panose="020B0400000000000000" pitchFamily="50" charset="-128"/>
              </a:rPr>
              <a:t>第六条</a:t>
            </a:r>
            <a:r>
              <a:rPr lang="ja-JP" altLang="en-US" sz="6000" b="1" dirty="0">
                <a:solidFill>
                  <a:schemeClr val="bg1"/>
                </a:solidFill>
                <a:effectLst/>
                <a:latin typeface="游ゴシック" panose="020B0400000000000000" pitchFamily="50" charset="-128"/>
                <a:ea typeface="游ゴシック" panose="020B0400000000000000" pitchFamily="50" charset="-128"/>
              </a:rPr>
              <a:t>の内容</a:t>
            </a:r>
          </a:p>
        </p:txBody>
      </p:sp>
      <p:sp>
        <p:nvSpPr>
          <p:cNvPr id="4" name="コンテンツ プレースホルダー 2"/>
          <p:cNvSpPr txBox="1">
            <a:spLocks/>
          </p:cNvSpPr>
          <p:nvPr/>
        </p:nvSpPr>
        <p:spPr>
          <a:xfrm>
            <a:off x="533499" y="4511037"/>
            <a:ext cx="7722981"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４．仏の恩・師の恩</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33499" y="998429"/>
            <a:ext cx="7150190" cy="107692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en-US" altLang="ja-JP" b="1" dirty="0">
                <a:solidFill>
                  <a:prstClr val="white"/>
                </a:solidFill>
                <a:ea typeface="游ゴシック" panose="020B0400000000000000" pitchFamily="50" charset="-128"/>
              </a:rPr>
              <a:t/>
            </a:r>
            <a:br>
              <a:rPr lang="en-US" altLang="ja-JP" b="1" dirty="0">
                <a:solidFill>
                  <a:prstClr val="white"/>
                </a:solidFill>
                <a:ea typeface="游ゴシック" panose="020B0400000000000000" pitchFamily="50" charset="-128"/>
              </a:rPr>
            </a:br>
            <a:r>
              <a:rPr lang="ja-JP" altLang="en-US" sz="19200" b="1" dirty="0">
                <a:solidFill>
                  <a:schemeClr val="bg1"/>
                </a:solidFill>
                <a:latin typeface="游ゴシック" panose="020B0400000000000000" pitchFamily="50" charset="-128"/>
                <a:ea typeface="游ゴシック" panose="020B0400000000000000" pitchFamily="50" charset="-128"/>
              </a:rPr>
              <a:t>１．弟子をめぐる争い</a:t>
            </a:r>
          </a:p>
        </p:txBody>
      </p:sp>
      <p:sp>
        <p:nvSpPr>
          <p:cNvPr id="8" name="コンテンツ プレースホルダー 2"/>
          <p:cNvSpPr txBox="1">
            <a:spLocks/>
          </p:cNvSpPr>
          <p:nvPr/>
        </p:nvSpPr>
        <p:spPr>
          <a:xfrm>
            <a:off x="533499" y="2085299"/>
            <a:ext cx="6324600" cy="754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chemeClr val="bg1"/>
                </a:solidFill>
                <a:latin typeface="游ゴシック" panose="020B0400000000000000" pitchFamily="50" charset="-128"/>
                <a:ea typeface="游ゴシック" panose="020B0400000000000000" pitchFamily="50" charset="-128"/>
              </a:rPr>
              <a:t>２．弟子一人ももたず</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2935303"/>
            <a:ext cx="7571303" cy="1569660"/>
          </a:xfrm>
          <a:prstGeom prst="rect">
            <a:avLst/>
          </a:prstGeom>
        </p:spPr>
        <p:txBody>
          <a:bodyPr wrap="non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３．如来より</a:t>
            </a:r>
            <a:endParaRPr lang="en-US" altLang="ja-JP" sz="4800" b="1" dirty="0">
              <a:solidFill>
                <a:schemeClr val="bg1"/>
              </a:solidFill>
              <a:latin typeface="游ゴシック" panose="020B0400000000000000" pitchFamily="50" charset="-128"/>
              <a:ea typeface="游ゴシック" panose="020B0400000000000000" pitchFamily="50" charset="-128"/>
            </a:endParaRPr>
          </a:p>
          <a:p>
            <a:r>
              <a:rPr lang="ja-JP" altLang="en-US" sz="4800" b="1" dirty="0">
                <a:solidFill>
                  <a:schemeClr val="bg1"/>
                </a:solidFill>
                <a:latin typeface="游ゴシック" panose="020B0400000000000000" pitchFamily="50" charset="-128"/>
                <a:ea typeface="游ゴシック" panose="020B0400000000000000" pitchFamily="50" charset="-128"/>
              </a:rPr>
              <a:t>　　　　たまわりたる信心</a:t>
            </a:r>
            <a:endParaRPr lang="ja-JP" altLang="en-US" b="1" dirty="0">
              <a:solidFill>
                <a:schemeClr val="bg1"/>
              </a:solidFill>
              <a:ea typeface="游ゴシック" panose="020B0400000000000000" pitchFamily="50" charset="-128"/>
            </a:endParaRPr>
          </a:p>
        </p:txBody>
      </p:sp>
      <p:sp>
        <p:nvSpPr>
          <p:cNvPr id="10" name="コンテンツ プレースホルダー 2"/>
          <p:cNvSpPr txBox="1">
            <a:spLocks/>
          </p:cNvSpPr>
          <p:nvPr/>
        </p:nvSpPr>
        <p:spPr>
          <a:xfrm>
            <a:off x="533499" y="5364917"/>
            <a:ext cx="8184832" cy="1031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a:solidFill>
                  <a:srgbClr val="FF0000"/>
                </a:solidFill>
                <a:latin typeface="游ゴシック" panose="020B0400000000000000" pitchFamily="50" charset="-128"/>
                <a:ea typeface="游ゴシック" panose="020B0400000000000000" pitchFamily="50" charset="-128"/>
              </a:rPr>
              <a:t>５．第六条と御同朋・御同行</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1811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6"/>
</p:tagLst>
</file>

<file path=ppt/tags/tag10.xml><?xml version="1.0" encoding="utf-8"?>
<p:tagLst xmlns:a="http://schemas.openxmlformats.org/drawingml/2006/main" xmlns:r="http://schemas.openxmlformats.org/officeDocument/2006/relationships" xmlns:p="http://schemas.openxmlformats.org/presentationml/2006/main">
  <p:tag name="TIMING" val="|3.9|5.9|3.3"/>
</p:tagLst>
</file>

<file path=ppt/tags/tag11.xml><?xml version="1.0" encoding="utf-8"?>
<p:tagLst xmlns:a="http://schemas.openxmlformats.org/drawingml/2006/main" xmlns:r="http://schemas.openxmlformats.org/officeDocument/2006/relationships" xmlns:p="http://schemas.openxmlformats.org/presentationml/2006/main">
  <p:tag name="TIMING" val="|3.1|0.9|1|1.8|1.3|2.4"/>
</p:tagLst>
</file>

<file path=ppt/tags/tag12.xml><?xml version="1.0" encoding="utf-8"?>
<p:tagLst xmlns:a="http://schemas.openxmlformats.org/drawingml/2006/main" xmlns:r="http://schemas.openxmlformats.org/officeDocument/2006/relationships" xmlns:p="http://schemas.openxmlformats.org/presentationml/2006/main">
  <p:tag name="TIMING" val="|3.7|7.5"/>
</p:tagLst>
</file>

<file path=ppt/tags/tag13.xml><?xml version="1.0" encoding="utf-8"?>
<p:tagLst xmlns:a="http://schemas.openxmlformats.org/drawingml/2006/main" xmlns:r="http://schemas.openxmlformats.org/officeDocument/2006/relationships" xmlns:p="http://schemas.openxmlformats.org/presentationml/2006/main">
  <p:tag name="TIMING" val="|2.1"/>
</p:tagLst>
</file>

<file path=ppt/tags/tag14.xml><?xml version="1.0" encoding="utf-8"?>
<p:tagLst xmlns:a="http://schemas.openxmlformats.org/drawingml/2006/main" xmlns:r="http://schemas.openxmlformats.org/officeDocument/2006/relationships" xmlns:p="http://schemas.openxmlformats.org/presentationml/2006/main">
  <p:tag name="TIMING" val="|0.6"/>
</p:tagLst>
</file>

<file path=ppt/tags/tag15.xml><?xml version="1.0" encoding="utf-8"?>
<p:tagLst xmlns:a="http://schemas.openxmlformats.org/drawingml/2006/main" xmlns:r="http://schemas.openxmlformats.org/officeDocument/2006/relationships" xmlns:p="http://schemas.openxmlformats.org/presentationml/2006/main">
  <p:tag name="TIMING" val="|11.8"/>
</p:tagLst>
</file>

<file path=ppt/tags/tag16.xml><?xml version="1.0" encoding="utf-8"?>
<p:tagLst xmlns:a="http://schemas.openxmlformats.org/drawingml/2006/main" xmlns:r="http://schemas.openxmlformats.org/officeDocument/2006/relationships" xmlns:p="http://schemas.openxmlformats.org/presentationml/2006/main">
  <p:tag name="TIMING" val="|16.3"/>
</p:tagLst>
</file>

<file path=ppt/tags/tag17.xml><?xml version="1.0" encoding="utf-8"?>
<p:tagLst xmlns:a="http://schemas.openxmlformats.org/drawingml/2006/main" xmlns:r="http://schemas.openxmlformats.org/officeDocument/2006/relationships" xmlns:p="http://schemas.openxmlformats.org/presentationml/2006/main">
  <p:tag name="TIMING" val="|11.5"/>
</p:tagLst>
</file>

<file path=ppt/tags/tag18.xml><?xml version="1.0" encoding="utf-8"?>
<p:tagLst xmlns:a="http://schemas.openxmlformats.org/drawingml/2006/main" xmlns:r="http://schemas.openxmlformats.org/officeDocument/2006/relationships" xmlns:p="http://schemas.openxmlformats.org/presentationml/2006/main">
  <p:tag name="TIMING" val="|7.1|11.6"/>
</p:tagLst>
</file>

<file path=ppt/tags/tag19.xml><?xml version="1.0" encoding="utf-8"?>
<p:tagLst xmlns:a="http://schemas.openxmlformats.org/drawingml/2006/main" xmlns:r="http://schemas.openxmlformats.org/officeDocument/2006/relationships" xmlns:p="http://schemas.openxmlformats.org/presentationml/2006/main">
  <p:tag name="TIMING" val="|5.7|5.2|4.5"/>
</p:tagLst>
</file>

<file path=ppt/tags/tag2.xml><?xml version="1.0" encoding="utf-8"?>
<p:tagLst xmlns:a="http://schemas.openxmlformats.org/drawingml/2006/main" xmlns:r="http://schemas.openxmlformats.org/officeDocument/2006/relationships" xmlns:p="http://schemas.openxmlformats.org/presentationml/2006/main">
  <p:tag name="TIMING" val="|18.9"/>
</p:tagLst>
</file>

<file path=ppt/tags/tag20.xml><?xml version="1.0" encoding="utf-8"?>
<p:tagLst xmlns:a="http://schemas.openxmlformats.org/drawingml/2006/main" xmlns:r="http://schemas.openxmlformats.org/officeDocument/2006/relationships" xmlns:p="http://schemas.openxmlformats.org/presentationml/2006/main">
  <p:tag name="TIMING" val="|4.1"/>
</p:tagLst>
</file>

<file path=ppt/tags/tag21.xml><?xml version="1.0" encoding="utf-8"?>
<p:tagLst xmlns:a="http://schemas.openxmlformats.org/drawingml/2006/main" xmlns:r="http://schemas.openxmlformats.org/officeDocument/2006/relationships" xmlns:p="http://schemas.openxmlformats.org/presentationml/2006/main">
  <p:tag name="TIMING" val="|5|6.6"/>
</p:tagLst>
</file>

<file path=ppt/tags/tag22.xml><?xml version="1.0" encoding="utf-8"?>
<p:tagLst xmlns:a="http://schemas.openxmlformats.org/drawingml/2006/main" xmlns:r="http://schemas.openxmlformats.org/officeDocument/2006/relationships" xmlns:p="http://schemas.openxmlformats.org/presentationml/2006/main">
  <p:tag name="TIMING" val="|3.3"/>
</p:tagLst>
</file>

<file path=ppt/tags/tag23.xml><?xml version="1.0" encoding="utf-8"?>
<p:tagLst xmlns:a="http://schemas.openxmlformats.org/drawingml/2006/main" xmlns:r="http://schemas.openxmlformats.org/officeDocument/2006/relationships" xmlns:p="http://schemas.openxmlformats.org/presentationml/2006/main">
  <p:tag name="TIMING" val="|1.1"/>
</p:tagLst>
</file>

<file path=ppt/tags/tag24.xml><?xml version="1.0" encoding="utf-8"?>
<p:tagLst xmlns:a="http://schemas.openxmlformats.org/drawingml/2006/main" xmlns:r="http://schemas.openxmlformats.org/officeDocument/2006/relationships" xmlns:p="http://schemas.openxmlformats.org/presentationml/2006/main">
  <p:tag name="TIMING" val="|14.5"/>
</p:tagLst>
</file>

<file path=ppt/tags/tag25.xml><?xml version="1.0" encoding="utf-8"?>
<p:tagLst xmlns:a="http://schemas.openxmlformats.org/drawingml/2006/main" xmlns:r="http://schemas.openxmlformats.org/officeDocument/2006/relationships" xmlns:p="http://schemas.openxmlformats.org/presentationml/2006/main">
  <p:tag name="TIMING" val="|9.9"/>
</p:tagLst>
</file>

<file path=ppt/tags/tag26.xml><?xml version="1.0" encoding="utf-8"?>
<p:tagLst xmlns:a="http://schemas.openxmlformats.org/drawingml/2006/main" xmlns:r="http://schemas.openxmlformats.org/officeDocument/2006/relationships" xmlns:p="http://schemas.openxmlformats.org/presentationml/2006/main">
  <p:tag name="TIMING" val="|7.9"/>
</p:tagLst>
</file>

<file path=ppt/tags/tag27.xml><?xml version="1.0" encoding="utf-8"?>
<p:tagLst xmlns:a="http://schemas.openxmlformats.org/drawingml/2006/main" xmlns:r="http://schemas.openxmlformats.org/officeDocument/2006/relationships" xmlns:p="http://schemas.openxmlformats.org/presentationml/2006/main">
  <p:tag name="TIMING" val="|4.4"/>
</p:tagLst>
</file>

<file path=ppt/tags/tag28.xml><?xml version="1.0" encoding="utf-8"?>
<p:tagLst xmlns:a="http://schemas.openxmlformats.org/drawingml/2006/main" xmlns:r="http://schemas.openxmlformats.org/officeDocument/2006/relationships" xmlns:p="http://schemas.openxmlformats.org/presentationml/2006/main">
  <p:tag name="TIMING" val="|7.6|2.7"/>
</p:tagLst>
</file>

<file path=ppt/tags/tag29.xml><?xml version="1.0" encoding="utf-8"?>
<p:tagLst xmlns:a="http://schemas.openxmlformats.org/drawingml/2006/main" xmlns:r="http://schemas.openxmlformats.org/officeDocument/2006/relationships" xmlns:p="http://schemas.openxmlformats.org/presentationml/2006/main">
  <p:tag name="TIMING" val="|6.6"/>
</p:tagLst>
</file>

<file path=ppt/tags/tag3.xml><?xml version="1.0" encoding="utf-8"?>
<p:tagLst xmlns:a="http://schemas.openxmlformats.org/drawingml/2006/main" xmlns:r="http://schemas.openxmlformats.org/officeDocument/2006/relationships" xmlns:p="http://schemas.openxmlformats.org/presentationml/2006/main">
  <p:tag name="TIMING" val="|3.2|26.6|22|12.4"/>
</p:tagLst>
</file>

<file path=ppt/tags/tag30.xml><?xml version="1.0" encoding="utf-8"?>
<p:tagLst xmlns:a="http://schemas.openxmlformats.org/drawingml/2006/main" xmlns:r="http://schemas.openxmlformats.org/officeDocument/2006/relationships" xmlns:p="http://schemas.openxmlformats.org/presentationml/2006/main">
  <p:tag name="TIMING" val="|4.6|1.3|1.6"/>
</p:tagLst>
</file>

<file path=ppt/tags/tag31.xml><?xml version="1.0" encoding="utf-8"?>
<p:tagLst xmlns:a="http://schemas.openxmlformats.org/drawingml/2006/main" xmlns:r="http://schemas.openxmlformats.org/officeDocument/2006/relationships" xmlns:p="http://schemas.openxmlformats.org/presentationml/2006/main">
  <p:tag name="TIMING" val="|3.2"/>
</p:tagLst>
</file>

<file path=ppt/tags/tag32.xml><?xml version="1.0" encoding="utf-8"?>
<p:tagLst xmlns:a="http://schemas.openxmlformats.org/drawingml/2006/main" xmlns:r="http://schemas.openxmlformats.org/officeDocument/2006/relationships" xmlns:p="http://schemas.openxmlformats.org/presentationml/2006/main">
  <p:tag name="TIMING" val="|7.1"/>
</p:tagLst>
</file>

<file path=ppt/tags/tag33.xml><?xml version="1.0" encoding="utf-8"?>
<p:tagLst xmlns:a="http://schemas.openxmlformats.org/drawingml/2006/main" xmlns:r="http://schemas.openxmlformats.org/officeDocument/2006/relationships" xmlns:p="http://schemas.openxmlformats.org/presentationml/2006/main">
  <p:tag name="TIMING" val="|8.2"/>
</p:tagLst>
</file>

<file path=ppt/tags/tag34.xml><?xml version="1.0" encoding="utf-8"?>
<p:tagLst xmlns:a="http://schemas.openxmlformats.org/drawingml/2006/main" xmlns:r="http://schemas.openxmlformats.org/officeDocument/2006/relationships" xmlns:p="http://schemas.openxmlformats.org/presentationml/2006/main">
  <p:tag name="TIMING" val="|6.1|2.8|5.8|2.6"/>
</p:tagLst>
</file>

<file path=ppt/tags/tag35.xml><?xml version="1.0" encoding="utf-8"?>
<p:tagLst xmlns:a="http://schemas.openxmlformats.org/drawingml/2006/main" xmlns:r="http://schemas.openxmlformats.org/officeDocument/2006/relationships" xmlns:p="http://schemas.openxmlformats.org/presentationml/2006/main">
  <p:tag name="TIMING" val="|6.8|1.5|5.8|4.6|3.1|5.3|2.3|2|1.6|5.1"/>
</p:tagLst>
</file>

<file path=ppt/tags/tag36.xml><?xml version="1.0" encoding="utf-8"?>
<p:tagLst xmlns:a="http://schemas.openxmlformats.org/drawingml/2006/main" xmlns:r="http://schemas.openxmlformats.org/officeDocument/2006/relationships" xmlns:p="http://schemas.openxmlformats.org/presentationml/2006/main">
  <p:tag name="TIMING" val="|7.4|1.7|1.8"/>
</p:tagLst>
</file>

<file path=ppt/tags/tag37.xml><?xml version="1.0" encoding="utf-8"?>
<p:tagLst xmlns:a="http://schemas.openxmlformats.org/drawingml/2006/main" xmlns:r="http://schemas.openxmlformats.org/officeDocument/2006/relationships" xmlns:p="http://schemas.openxmlformats.org/presentationml/2006/main">
  <p:tag name="TIMING" val="|7.6"/>
</p:tagLst>
</file>

<file path=ppt/tags/tag38.xml><?xml version="1.0" encoding="utf-8"?>
<p:tagLst xmlns:a="http://schemas.openxmlformats.org/drawingml/2006/main" xmlns:r="http://schemas.openxmlformats.org/officeDocument/2006/relationships" xmlns:p="http://schemas.openxmlformats.org/presentationml/2006/main">
  <p:tag name="TIMING" val="|9.7"/>
</p:tagLst>
</file>

<file path=ppt/tags/tag39.xml><?xml version="1.0" encoding="utf-8"?>
<p:tagLst xmlns:a="http://schemas.openxmlformats.org/drawingml/2006/main" xmlns:r="http://schemas.openxmlformats.org/officeDocument/2006/relationships" xmlns:p="http://schemas.openxmlformats.org/presentationml/2006/main">
  <p:tag name="TIMING" val="|8"/>
</p:tagLst>
</file>

<file path=ppt/tags/tag4.xml><?xml version="1.0" encoding="utf-8"?>
<p:tagLst xmlns:a="http://schemas.openxmlformats.org/drawingml/2006/main" xmlns:r="http://schemas.openxmlformats.org/officeDocument/2006/relationships" xmlns:p="http://schemas.openxmlformats.org/presentationml/2006/main">
  <p:tag name="TIMING" val="|13.2|1"/>
</p:tagLst>
</file>

<file path=ppt/tags/tag40.xml><?xml version="1.0" encoding="utf-8"?>
<p:tagLst xmlns:a="http://schemas.openxmlformats.org/drawingml/2006/main" xmlns:r="http://schemas.openxmlformats.org/officeDocument/2006/relationships" xmlns:p="http://schemas.openxmlformats.org/presentationml/2006/main">
  <p:tag name="TIMING" val="|6.2"/>
</p:tagLst>
</file>

<file path=ppt/tags/tag41.xml><?xml version="1.0" encoding="utf-8"?>
<p:tagLst xmlns:a="http://schemas.openxmlformats.org/drawingml/2006/main" xmlns:r="http://schemas.openxmlformats.org/officeDocument/2006/relationships" xmlns:p="http://schemas.openxmlformats.org/presentationml/2006/main">
  <p:tag name="TIMING" val="|5.7|4.4"/>
</p:tagLst>
</file>

<file path=ppt/tags/tag42.xml><?xml version="1.0" encoding="utf-8"?>
<p:tagLst xmlns:a="http://schemas.openxmlformats.org/drawingml/2006/main" xmlns:r="http://schemas.openxmlformats.org/officeDocument/2006/relationships" xmlns:p="http://schemas.openxmlformats.org/presentationml/2006/main">
  <p:tag name="TIMING" val="|7.2"/>
</p:tagLst>
</file>

<file path=ppt/tags/tag43.xml><?xml version="1.0" encoding="utf-8"?>
<p:tagLst xmlns:a="http://schemas.openxmlformats.org/drawingml/2006/main" xmlns:r="http://schemas.openxmlformats.org/officeDocument/2006/relationships" xmlns:p="http://schemas.openxmlformats.org/presentationml/2006/main">
  <p:tag name="TIMING" val="|4.3"/>
</p:tagLst>
</file>

<file path=ppt/tags/tag44.xml><?xml version="1.0" encoding="utf-8"?>
<p:tagLst xmlns:a="http://schemas.openxmlformats.org/drawingml/2006/main" xmlns:r="http://schemas.openxmlformats.org/officeDocument/2006/relationships" xmlns:p="http://schemas.openxmlformats.org/presentationml/2006/main">
  <p:tag name="TIMING" val="|12.9"/>
</p:tagLst>
</file>

<file path=ppt/tags/tag45.xml><?xml version="1.0" encoding="utf-8"?>
<p:tagLst xmlns:a="http://schemas.openxmlformats.org/drawingml/2006/main" xmlns:r="http://schemas.openxmlformats.org/officeDocument/2006/relationships" xmlns:p="http://schemas.openxmlformats.org/presentationml/2006/main">
  <p:tag name="TIMING" val="|2.8"/>
</p:tagLst>
</file>

<file path=ppt/tags/tag46.xml><?xml version="1.0" encoding="utf-8"?>
<p:tagLst xmlns:a="http://schemas.openxmlformats.org/drawingml/2006/main" xmlns:r="http://schemas.openxmlformats.org/officeDocument/2006/relationships" xmlns:p="http://schemas.openxmlformats.org/presentationml/2006/main">
  <p:tag name="TIMING" val="|6.4"/>
</p:tagLst>
</file>

<file path=ppt/tags/tag47.xml><?xml version="1.0" encoding="utf-8"?>
<p:tagLst xmlns:a="http://schemas.openxmlformats.org/drawingml/2006/main" xmlns:r="http://schemas.openxmlformats.org/officeDocument/2006/relationships" xmlns:p="http://schemas.openxmlformats.org/presentationml/2006/main">
  <p:tag name="TIMING" val="|3.1"/>
</p:tagLst>
</file>

<file path=ppt/tags/tag48.xml><?xml version="1.0" encoding="utf-8"?>
<p:tagLst xmlns:a="http://schemas.openxmlformats.org/drawingml/2006/main" xmlns:r="http://schemas.openxmlformats.org/officeDocument/2006/relationships" xmlns:p="http://schemas.openxmlformats.org/presentationml/2006/main">
  <p:tag name="TIMING" val="|2.8"/>
</p:tagLst>
</file>

<file path=ppt/tags/tag49.xml><?xml version="1.0" encoding="utf-8"?>
<p:tagLst xmlns:a="http://schemas.openxmlformats.org/drawingml/2006/main" xmlns:r="http://schemas.openxmlformats.org/officeDocument/2006/relationships" xmlns:p="http://schemas.openxmlformats.org/presentationml/2006/main">
  <p:tag name="TIMING" val="|7.7"/>
</p:tagLst>
</file>

<file path=ppt/tags/tag5.xml><?xml version="1.0" encoding="utf-8"?>
<p:tagLst xmlns:a="http://schemas.openxmlformats.org/drawingml/2006/main" xmlns:r="http://schemas.openxmlformats.org/officeDocument/2006/relationships" xmlns:p="http://schemas.openxmlformats.org/presentationml/2006/main">
  <p:tag name="TIMING" val="|11.4"/>
</p:tagLst>
</file>

<file path=ppt/tags/tag50.xml><?xml version="1.0" encoding="utf-8"?>
<p:tagLst xmlns:a="http://schemas.openxmlformats.org/drawingml/2006/main" xmlns:r="http://schemas.openxmlformats.org/officeDocument/2006/relationships" xmlns:p="http://schemas.openxmlformats.org/presentationml/2006/main">
  <p:tag name="TIMING" val="|5.2|5.5|4"/>
</p:tagLst>
</file>

<file path=ppt/tags/tag51.xml><?xml version="1.0" encoding="utf-8"?>
<p:tagLst xmlns:a="http://schemas.openxmlformats.org/drawingml/2006/main" xmlns:r="http://schemas.openxmlformats.org/officeDocument/2006/relationships" xmlns:p="http://schemas.openxmlformats.org/presentationml/2006/main">
  <p:tag name="TIMING" val="|6.8"/>
</p:tagLst>
</file>

<file path=ppt/tags/tag52.xml><?xml version="1.0" encoding="utf-8"?>
<p:tagLst xmlns:a="http://schemas.openxmlformats.org/drawingml/2006/main" xmlns:r="http://schemas.openxmlformats.org/officeDocument/2006/relationships" xmlns:p="http://schemas.openxmlformats.org/presentationml/2006/main">
  <p:tag name="TIMING" val="|15.3"/>
</p:tagLst>
</file>

<file path=ppt/tags/tag53.xml><?xml version="1.0" encoding="utf-8"?>
<p:tagLst xmlns:a="http://schemas.openxmlformats.org/drawingml/2006/main" xmlns:r="http://schemas.openxmlformats.org/officeDocument/2006/relationships" xmlns:p="http://schemas.openxmlformats.org/presentationml/2006/main">
  <p:tag name="TIMING" val="|39.7"/>
</p:tagLst>
</file>

<file path=ppt/tags/tag54.xml><?xml version="1.0" encoding="utf-8"?>
<p:tagLst xmlns:a="http://schemas.openxmlformats.org/drawingml/2006/main" xmlns:r="http://schemas.openxmlformats.org/officeDocument/2006/relationships" xmlns:p="http://schemas.openxmlformats.org/presentationml/2006/main">
  <p:tag name="TIMING" val="|9.6"/>
</p:tagLst>
</file>

<file path=ppt/tags/tag55.xml><?xml version="1.0" encoding="utf-8"?>
<p:tagLst xmlns:a="http://schemas.openxmlformats.org/drawingml/2006/main" xmlns:r="http://schemas.openxmlformats.org/officeDocument/2006/relationships" xmlns:p="http://schemas.openxmlformats.org/presentationml/2006/main">
  <p:tag name="TIMING" val="|3.9"/>
</p:tagLst>
</file>

<file path=ppt/tags/tag56.xml><?xml version="1.0" encoding="utf-8"?>
<p:tagLst xmlns:a="http://schemas.openxmlformats.org/drawingml/2006/main" xmlns:r="http://schemas.openxmlformats.org/officeDocument/2006/relationships" xmlns:p="http://schemas.openxmlformats.org/presentationml/2006/main">
  <p:tag name="TIMING" val="|15.6"/>
</p:tagLst>
</file>

<file path=ppt/tags/tag57.xml><?xml version="1.0" encoding="utf-8"?>
<p:tagLst xmlns:a="http://schemas.openxmlformats.org/drawingml/2006/main" xmlns:r="http://schemas.openxmlformats.org/officeDocument/2006/relationships" xmlns:p="http://schemas.openxmlformats.org/presentationml/2006/main">
  <p:tag name="TIMING" val="|4.3|11.5"/>
</p:tagLst>
</file>

<file path=ppt/tags/tag58.xml><?xml version="1.0" encoding="utf-8"?>
<p:tagLst xmlns:a="http://schemas.openxmlformats.org/drawingml/2006/main" xmlns:r="http://schemas.openxmlformats.org/officeDocument/2006/relationships" xmlns:p="http://schemas.openxmlformats.org/presentationml/2006/main">
  <p:tag name="TIMING" val="|4.9"/>
</p:tagLst>
</file>

<file path=ppt/tags/tag59.xml><?xml version="1.0" encoding="utf-8"?>
<p:tagLst xmlns:a="http://schemas.openxmlformats.org/drawingml/2006/main" xmlns:r="http://schemas.openxmlformats.org/officeDocument/2006/relationships" xmlns:p="http://schemas.openxmlformats.org/presentationml/2006/main">
  <p:tag name="TIMING" val="|3.2|7.7"/>
</p:tagLst>
</file>

<file path=ppt/tags/tag6.xml><?xml version="1.0" encoding="utf-8"?>
<p:tagLst xmlns:a="http://schemas.openxmlformats.org/drawingml/2006/main" xmlns:r="http://schemas.openxmlformats.org/officeDocument/2006/relationships" xmlns:p="http://schemas.openxmlformats.org/presentationml/2006/main">
  <p:tag name="TIMING" val="|11.7|18.2"/>
</p:tagLst>
</file>

<file path=ppt/tags/tag60.xml><?xml version="1.0" encoding="utf-8"?>
<p:tagLst xmlns:a="http://schemas.openxmlformats.org/drawingml/2006/main" xmlns:r="http://schemas.openxmlformats.org/officeDocument/2006/relationships" xmlns:p="http://schemas.openxmlformats.org/presentationml/2006/main">
  <p:tag name="TIMING" val="|16.2"/>
</p:tagLst>
</file>

<file path=ppt/tags/tag61.xml><?xml version="1.0" encoding="utf-8"?>
<p:tagLst xmlns:a="http://schemas.openxmlformats.org/drawingml/2006/main" xmlns:r="http://schemas.openxmlformats.org/officeDocument/2006/relationships" xmlns:p="http://schemas.openxmlformats.org/presentationml/2006/main">
  <p:tag name="TIMING" val="|2.9"/>
</p:tagLst>
</file>

<file path=ppt/tags/tag62.xml><?xml version="1.0" encoding="utf-8"?>
<p:tagLst xmlns:a="http://schemas.openxmlformats.org/drawingml/2006/main" xmlns:r="http://schemas.openxmlformats.org/officeDocument/2006/relationships" xmlns:p="http://schemas.openxmlformats.org/presentationml/2006/main">
  <p:tag name="TIMING" val="|5.4"/>
</p:tagLst>
</file>

<file path=ppt/tags/tag63.xml><?xml version="1.0" encoding="utf-8"?>
<p:tagLst xmlns:a="http://schemas.openxmlformats.org/drawingml/2006/main" xmlns:r="http://schemas.openxmlformats.org/officeDocument/2006/relationships" xmlns:p="http://schemas.openxmlformats.org/presentationml/2006/main">
  <p:tag name="TIMING" val="|6.2"/>
</p:tagLst>
</file>

<file path=ppt/tags/tag64.xml><?xml version="1.0" encoding="utf-8"?>
<p:tagLst xmlns:a="http://schemas.openxmlformats.org/drawingml/2006/main" xmlns:r="http://schemas.openxmlformats.org/officeDocument/2006/relationships" xmlns:p="http://schemas.openxmlformats.org/presentationml/2006/main">
  <p:tag name="TIMING" val="|2.2|2.2|2.2"/>
</p:tagLst>
</file>

<file path=ppt/tags/tag65.xml><?xml version="1.0" encoding="utf-8"?>
<p:tagLst xmlns:a="http://schemas.openxmlformats.org/drawingml/2006/main" xmlns:r="http://schemas.openxmlformats.org/officeDocument/2006/relationships" xmlns:p="http://schemas.openxmlformats.org/presentationml/2006/main">
  <p:tag name="TIMING" val="|3.6|16.9|1.8|3.4"/>
</p:tagLst>
</file>

<file path=ppt/tags/tag66.xml><?xml version="1.0" encoding="utf-8"?>
<p:tagLst xmlns:a="http://schemas.openxmlformats.org/drawingml/2006/main" xmlns:r="http://schemas.openxmlformats.org/officeDocument/2006/relationships" xmlns:p="http://schemas.openxmlformats.org/presentationml/2006/main">
  <p:tag name="TIMING" val="|21"/>
</p:tagLst>
</file>

<file path=ppt/tags/tag67.xml><?xml version="1.0" encoding="utf-8"?>
<p:tagLst xmlns:a="http://schemas.openxmlformats.org/drawingml/2006/main" xmlns:r="http://schemas.openxmlformats.org/officeDocument/2006/relationships" xmlns:p="http://schemas.openxmlformats.org/presentationml/2006/main">
  <p:tag name="TIMING" val="|9.4"/>
</p:tagLst>
</file>

<file path=ppt/tags/tag68.xml><?xml version="1.0" encoding="utf-8"?>
<p:tagLst xmlns:a="http://schemas.openxmlformats.org/drawingml/2006/main" xmlns:r="http://schemas.openxmlformats.org/officeDocument/2006/relationships" xmlns:p="http://schemas.openxmlformats.org/presentationml/2006/main">
  <p:tag name="TIMING" val="|2.5|2.5|5.3"/>
</p:tagLst>
</file>

<file path=ppt/tags/tag69.xml><?xml version="1.0" encoding="utf-8"?>
<p:tagLst xmlns:a="http://schemas.openxmlformats.org/drawingml/2006/main" xmlns:r="http://schemas.openxmlformats.org/officeDocument/2006/relationships" xmlns:p="http://schemas.openxmlformats.org/presentationml/2006/main">
  <p:tag name="TIMING" val="|4.9|11.4"/>
</p:tagLst>
</file>

<file path=ppt/tags/tag7.xml><?xml version="1.0" encoding="utf-8"?>
<p:tagLst xmlns:a="http://schemas.openxmlformats.org/drawingml/2006/main" xmlns:r="http://schemas.openxmlformats.org/officeDocument/2006/relationships" xmlns:p="http://schemas.openxmlformats.org/presentationml/2006/main">
  <p:tag name="TIMING" val="|5.8|1.4|2"/>
</p:tagLst>
</file>

<file path=ppt/tags/tag70.xml><?xml version="1.0" encoding="utf-8"?>
<p:tagLst xmlns:a="http://schemas.openxmlformats.org/drawingml/2006/main" xmlns:r="http://schemas.openxmlformats.org/officeDocument/2006/relationships" xmlns:p="http://schemas.openxmlformats.org/presentationml/2006/main">
  <p:tag name="TIMING" val="|6.3|9.7"/>
</p:tagLst>
</file>

<file path=ppt/tags/tag8.xml><?xml version="1.0" encoding="utf-8"?>
<p:tagLst xmlns:a="http://schemas.openxmlformats.org/drawingml/2006/main" xmlns:r="http://schemas.openxmlformats.org/officeDocument/2006/relationships" xmlns:p="http://schemas.openxmlformats.org/presentationml/2006/main">
  <p:tag name="TIMING" val="|4.4|1.5"/>
</p:tagLst>
</file>

<file path=ppt/tags/tag9.xml><?xml version="1.0" encoding="utf-8"?>
<p:tagLst xmlns:a="http://schemas.openxmlformats.org/drawingml/2006/main" xmlns:r="http://schemas.openxmlformats.org/officeDocument/2006/relationships" xmlns:p="http://schemas.openxmlformats.org/presentationml/2006/main">
  <p:tag name="TIMING" val="|4.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3971</Words>
  <Application>Microsoft Office PowerPoint</Application>
  <PresentationFormat>画面に合わせる (4:3)</PresentationFormat>
  <Paragraphs>627</Paragraphs>
  <Slides>123</Slides>
  <Notes>123</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123</vt:i4>
      </vt:variant>
    </vt:vector>
  </HeadingPairs>
  <TitlesOfParts>
    <vt:vector size="133" baseType="lpstr">
      <vt:lpstr>ＤＦ平成ゴシック体W5</vt:lpstr>
      <vt:lpstr>HGP行書体</vt:lpstr>
      <vt:lpstr>HGP明朝B</vt:lpstr>
      <vt:lpstr>ＭＳ Ｐゴシック</vt:lpstr>
      <vt:lpstr>游ゴシック</vt:lpstr>
      <vt:lpstr>Arial</vt:lpstr>
      <vt:lpstr>Calibri</vt:lpstr>
      <vt:lpstr>Calibri Light</vt:lpstr>
      <vt:lpstr>Office テーマ</vt:lpstr>
      <vt:lpstr>2_Office ​​テーマ</vt:lpstr>
      <vt:lpstr>めて学ぶ</vt:lpstr>
      <vt:lpstr>第六条の内容</vt:lpstr>
      <vt:lpstr>第六条の内容</vt:lpstr>
      <vt:lpstr>PowerPoint プレゼンテーション</vt:lpstr>
      <vt:lpstr>PowerPoint プレゼンテーション</vt:lpstr>
      <vt:lpstr>PowerPoint プレゼンテーション</vt:lpstr>
      <vt:lpstr>PowerPoint プレゼンテーション</vt:lpstr>
      <vt:lpstr>  Ｑ：どうして、このような     いい争いが起こったのか？</vt:lpstr>
      <vt:lpstr>親鸞聖人の足跡（35歳～62歳頃）</vt:lpstr>
      <vt:lpstr>親鸞聖人の拠点（稲田の草庵）</vt:lpstr>
      <vt:lpstr>草庵に人々を迎える親鸞聖人</vt:lpstr>
      <vt:lpstr>親鸞聖人の弟子が、 自分の道場をもつ</vt:lpstr>
      <vt:lpstr>弟子＝道場に集う人々</vt:lpstr>
      <vt:lpstr>道場は寄進で成り立つ</vt:lpstr>
      <vt:lpstr>親鸞聖人の弟子が開く道場が増える</vt:lpstr>
      <vt:lpstr>PowerPoint プレゼンテーション</vt:lpstr>
      <vt:lpstr>弟子が減る＝寄進が減る</vt:lpstr>
      <vt:lpstr>PowerPoint プレゼンテーション</vt:lpstr>
      <vt:lpstr>歎異抄</vt:lpstr>
      <vt:lpstr>PowerPoint プレゼンテーション</vt:lpstr>
      <vt:lpstr>第六条の内容</vt:lpstr>
      <vt:lpstr>第六条の内容</vt:lpstr>
      <vt:lpstr>PowerPoint プレゼンテーション</vt:lpstr>
      <vt:lpstr>PowerPoint プレゼンテーション</vt:lpstr>
      <vt:lpstr>PowerPoint プレゼンテーション</vt:lpstr>
      <vt:lpstr>  Ｑ：この言葉に込められた    　　親鸞聖人の真意とは？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第六条の内容</vt:lpstr>
      <vt:lpstr>第六条の内容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Ｑ：本願に誓われた     　信心と念仏の関係とは？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第六条の内容</vt:lpstr>
      <vt:lpstr>第六条の内容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第六条の内容</vt:lpstr>
      <vt:lpstr>第六条の内容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2024-02-06T05:39:59Z</dcterms:created>
  <dcterms:modified xsi:type="dcterms:W3CDTF">2024-02-06T05:49:52Z</dcterms:modified>
</cp:coreProperties>
</file>